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6.xml" ContentType="application/vnd.openxmlformats-officedocument.theme+xml"/>
  <Override PartName="/ppt/slideLayouts/slideLayout2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4" r:id="rId2"/>
    <p:sldMasterId id="2147483660" r:id="rId3"/>
    <p:sldMasterId id="2147483672" r:id="rId4"/>
    <p:sldMasterId id="2147483696" r:id="rId5"/>
    <p:sldMasterId id="2147483673" r:id="rId6"/>
    <p:sldMasterId id="2147483699" r:id="rId7"/>
    <p:sldMasterId id="2147483701" r:id="rId8"/>
    <p:sldMasterId id="2147483703" r:id="rId9"/>
    <p:sldMasterId id="2147483705" r:id="rId10"/>
    <p:sldMasterId id="2147483707" r:id="rId11"/>
    <p:sldMasterId id="2147483709" r:id="rId12"/>
    <p:sldMasterId id="2147483714" r:id="rId13"/>
    <p:sldMasterId id="2147483716" r:id="rId14"/>
    <p:sldMasterId id="2147483721" r:id="rId15"/>
    <p:sldMasterId id="2147483723" r:id="rId16"/>
    <p:sldMasterId id="2147483728" r:id="rId17"/>
  </p:sldMasterIdLst>
  <p:notesMasterIdLst>
    <p:notesMasterId r:id="rId40"/>
  </p:notesMasterIdLst>
  <p:handoutMasterIdLst>
    <p:handoutMasterId r:id="rId41"/>
  </p:handoutMasterIdLst>
  <p:sldIdLst>
    <p:sldId id="410" r:id="rId18"/>
    <p:sldId id="411" r:id="rId19"/>
    <p:sldId id="395" r:id="rId20"/>
    <p:sldId id="405" r:id="rId21"/>
    <p:sldId id="398" r:id="rId22"/>
    <p:sldId id="403" r:id="rId23"/>
    <p:sldId id="391" r:id="rId24"/>
    <p:sldId id="392" r:id="rId25"/>
    <p:sldId id="406" r:id="rId26"/>
    <p:sldId id="400" r:id="rId27"/>
    <p:sldId id="401" r:id="rId28"/>
    <p:sldId id="412" r:id="rId29"/>
    <p:sldId id="413" r:id="rId30"/>
    <p:sldId id="393" r:id="rId31"/>
    <p:sldId id="407" r:id="rId32"/>
    <p:sldId id="402" r:id="rId33"/>
    <p:sldId id="394" r:id="rId34"/>
    <p:sldId id="399" r:id="rId35"/>
    <p:sldId id="409" r:id="rId36"/>
    <p:sldId id="404" r:id="rId37"/>
    <p:sldId id="408" r:id="rId38"/>
    <p:sldId id="414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78F6C92-3C17-4007-AD7A-7E3409E6CDB1}">
          <p14:sldIdLst>
            <p14:sldId id="410"/>
            <p14:sldId id="411"/>
            <p14:sldId id="395"/>
            <p14:sldId id="405"/>
            <p14:sldId id="398"/>
            <p14:sldId id="403"/>
            <p14:sldId id="391"/>
            <p14:sldId id="392"/>
            <p14:sldId id="406"/>
            <p14:sldId id="400"/>
            <p14:sldId id="401"/>
            <p14:sldId id="412"/>
            <p14:sldId id="413"/>
            <p14:sldId id="393"/>
            <p14:sldId id="407"/>
            <p14:sldId id="402"/>
            <p14:sldId id="394"/>
            <p14:sldId id="399"/>
            <p14:sldId id="409"/>
            <p14:sldId id="404"/>
            <p14:sldId id="408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B6413"/>
    <a:srgbClr val="045D6D"/>
    <a:srgbClr val="F1B52C"/>
    <a:srgbClr val="005386"/>
    <a:srgbClr val="C55A11"/>
    <a:srgbClr val="525252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5954" autoAdjust="0"/>
  </p:normalViewPr>
  <p:slideViewPr>
    <p:cSldViewPr snapToGrid="0">
      <p:cViewPr varScale="1">
        <p:scale>
          <a:sx n="120" d="100"/>
          <a:sy n="120" d="100"/>
        </p:scale>
        <p:origin x="27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0" Type="http://schemas.openxmlformats.org/officeDocument/2006/relationships/slide" Target="slides/slide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44D53E-3888-4DAA-BAFC-70ADC83FC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362976-9B07-4728-B107-748CB84E40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B16CC-A8DE-4FC4-9404-809FCED51B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BED4A73-997F-4C36-9C69-CD1D898791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198C73-7C02-4B2C-B674-BBDF62F70B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AAA27-E954-4E6F-8D4E-57605ECF0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17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3FEEC-E912-4A05-97A2-D9B2B5F86EA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AC4C-D1B5-42EE-93A2-9FEB482E8D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116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92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92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0E0E2-7263-44C4-AAA9-733DBA7BD2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57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1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0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482300" y="693329"/>
            <a:ext cx="117097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G:\2014-9-16-骏亚电子\骏亚PPT设计\logo-3.png"/>
          <p:cNvPicPr>
            <a:picLocks noChangeAspect="1" noChangeArrowheads="1"/>
          </p:cNvPicPr>
          <p:nvPr userDrawn="1"/>
        </p:nvPicPr>
        <p:blipFill>
          <a:blip r:embed="rId2" cstate="print">
            <a:lum bright="-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" y="396368"/>
            <a:ext cx="914227" cy="59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1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79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69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2261" y="355281"/>
            <a:ext cx="9144000" cy="75845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24085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52261" y="355281"/>
            <a:ext cx="9144000" cy="75845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13326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2261" y="355281"/>
            <a:ext cx="9144000" cy="75845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5803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1EE5D-26FB-46D5-A381-ECFB35BF1D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332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0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9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777" y="2438401"/>
            <a:ext cx="8341242" cy="1460204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35898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52261" y="355281"/>
            <a:ext cx="9144000" cy="75845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18200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lIns="91472" tIns="45736" rIns="91472" bIns="4573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lIns="91472" tIns="45736" rIns="91472" bIns="4573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72" tIns="45736" rIns="91472" bIns="45736"/>
          <a:lstStyle/>
          <a:p>
            <a:fld id="{530820CF-B880-4189-942D-D702A7CBA730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lIns="91472" tIns="45736" rIns="91472" bIns="45736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lIns="91472" tIns="45736" rIns="91472" bIns="45736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996612"/>
      </p:ext>
    </p:extLst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2261" y="355281"/>
            <a:ext cx="9144000" cy="75845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3031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1EE5D-26FB-46D5-A381-ECFB35BF1D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39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5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9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2261" y="355281"/>
            <a:ext cx="9144000" cy="75845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16692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1EE5D-26FB-46D5-A381-ECFB35BF1D3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783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8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1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2261" y="355281"/>
            <a:ext cx="9144000" cy="75845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22440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777" y="2438401"/>
            <a:ext cx="8341242" cy="1460204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24451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8699" y="219350"/>
            <a:ext cx="9144000" cy="68269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 hasCustomPrompt="1"/>
          </p:nvPr>
        </p:nvSpPr>
        <p:spPr>
          <a:xfrm>
            <a:off x="1041990" y="1379058"/>
            <a:ext cx="103614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37598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2002539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Thank 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5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8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8699" y="219350"/>
            <a:ext cx="9144000" cy="68269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 hasCustomPrompt="1"/>
          </p:nvPr>
        </p:nvSpPr>
        <p:spPr>
          <a:xfrm>
            <a:off x="1041990" y="1379058"/>
            <a:ext cx="103614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0982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52261" y="355281"/>
            <a:ext cx="9144000" cy="75845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</p:spTree>
    <p:extLst>
      <p:ext uri="{BB962C8B-B14F-4D97-AF65-F5344CB8AC3E}">
        <p14:creationId xmlns:p14="http://schemas.microsoft.com/office/powerpoint/2010/main" val="26678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3">
            <a:extLst>
              <a:ext uri="{FF2B5EF4-FFF2-40B4-BE49-F238E27FC236}">
                <a16:creationId xmlns:a16="http://schemas.microsoft.com/office/drawing/2014/main" id="{AAAECE30-D75E-4987-8F2C-A27AB36D10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2719" y="464737"/>
            <a:ext cx="2663825" cy="2663825"/>
          </a:xfrm>
          <a:prstGeom prst="ellipse">
            <a:avLst/>
          </a:prstGeom>
          <a:solidFill>
            <a:srgbClr val="DB64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椭圆 29">
            <a:extLst>
              <a:ext uri="{FF2B5EF4-FFF2-40B4-BE49-F238E27FC236}">
                <a16:creationId xmlns:a16="http://schemas.microsoft.com/office/drawing/2014/main" id="{82837E19-6CE8-42E6-8402-E6DFFA68A4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3756" y="285349"/>
            <a:ext cx="1223963" cy="1223963"/>
          </a:xfrm>
          <a:prstGeom prst="ellipse">
            <a:avLst/>
          </a:prstGeom>
          <a:solidFill>
            <a:srgbClr val="52525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文本框 23">
            <a:extLst>
              <a:ext uri="{FF2B5EF4-FFF2-40B4-BE49-F238E27FC236}">
                <a16:creationId xmlns:a16="http://schemas.microsoft.com/office/drawing/2014/main" id="{F3A810CE-A495-43F0-ACAC-E47DE6D8DA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4581" y="725087"/>
            <a:ext cx="194786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Contents</a:t>
            </a:r>
            <a:r>
              <a:rPr lang="zh-CN" altLang="en-US" sz="3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lang="en-US" altLang="zh-CN" sz="36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9EF5E-B5D7-3F4A-BEEA-044E58BC2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6"/>
          <a:stretch/>
        </p:blipFill>
        <p:spPr>
          <a:xfrm>
            <a:off x="11301721" y="6082238"/>
            <a:ext cx="526274" cy="5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6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9EF5E-B5D7-3F4A-BEEA-044E58BC2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6"/>
          <a:stretch/>
        </p:blipFill>
        <p:spPr>
          <a:xfrm>
            <a:off x="11301721" y="6082238"/>
            <a:ext cx="526274" cy="50356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327455"/>
            <a:ext cx="160638" cy="797009"/>
          </a:xfrm>
          <a:prstGeom prst="rect">
            <a:avLst/>
          </a:prstGeom>
          <a:solidFill>
            <a:srgbClr val="DB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6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A picture containing drawing&#10;&#10;Description automatically generate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6"/>
          <a:stretch>
            <a:fillRect/>
          </a:stretch>
        </p:blipFill>
        <p:spPr>
          <a:xfrm>
            <a:off x="11301721" y="6082238"/>
            <a:ext cx="526274" cy="5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9EF5E-B5D7-3F4A-BEEA-044E58BC2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6"/>
          <a:stretch/>
        </p:blipFill>
        <p:spPr>
          <a:xfrm>
            <a:off x="11301721" y="6082238"/>
            <a:ext cx="526274" cy="50356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327455"/>
            <a:ext cx="160638" cy="797009"/>
          </a:xfrm>
          <a:prstGeom prst="rect">
            <a:avLst/>
          </a:prstGeom>
          <a:solidFill>
            <a:srgbClr val="DB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3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3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1" r:id="rId2"/>
    <p:sldLayoutId id="2147483735" r:id="rId3"/>
  </p:sldLayoutIdLst>
  <p:hf sldNum="0" hdr="0" ftr="0" dt="0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9EF5E-B5D7-3F4A-BEEA-044E58BC2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6"/>
          <a:stretch/>
        </p:blipFill>
        <p:spPr>
          <a:xfrm>
            <a:off x="11301721" y="6082238"/>
            <a:ext cx="526274" cy="50356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327455"/>
            <a:ext cx="160638" cy="797009"/>
          </a:xfrm>
          <a:prstGeom prst="rect">
            <a:avLst/>
          </a:prstGeom>
          <a:solidFill>
            <a:srgbClr val="DB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49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0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2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sldNum="0" hdr="0" ftr="0" dt="0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9EF5E-B5D7-3F4A-BEEA-044E58BC2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6"/>
          <a:stretch/>
        </p:blipFill>
        <p:spPr>
          <a:xfrm>
            <a:off x="11301721" y="6082238"/>
            <a:ext cx="526274" cy="50356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327455"/>
            <a:ext cx="160638" cy="797009"/>
          </a:xfrm>
          <a:prstGeom prst="rect">
            <a:avLst/>
          </a:prstGeom>
          <a:solidFill>
            <a:srgbClr val="DB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4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4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sldNum="0" hdr="0" ftr="0" dt="0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2432050"/>
            <a:ext cx="8782050" cy="1466850"/>
          </a:xfrm>
          <a:prstGeom prst="rect">
            <a:avLst/>
          </a:prstGeom>
          <a:gradFill flip="none" rotWithShape="1">
            <a:gsLst>
              <a:gs pos="0">
                <a:srgbClr val="DB6413">
                  <a:shade val="30000"/>
                  <a:satMod val="115000"/>
                </a:srgbClr>
              </a:gs>
              <a:gs pos="50000">
                <a:srgbClr val="DB6413">
                  <a:shade val="67500"/>
                  <a:satMod val="115000"/>
                </a:srgbClr>
              </a:gs>
              <a:gs pos="100000">
                <a:srgbClr val="DB641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83150" y="4044950"/>
            <a:ext cx="7308850" cy="184150"/>
          </a:xfrm>
          <a:prstGeom prst="rect">
            <a:avLst/>
          </a:prstGeom>
          <a:gradFill flip="none" rotWithShape="1">
            <a:gsLst>
              <a:gs pos="0">
                <a:srgbClr val="DB6413">
                  <a:shade val="30000"/>
                  <a:satMod val="115000"/>
                </a:srgbClr>
              </a:gs>
              <a:gs pos="50000">
                <a:srgbClr val="DB6413">
                  <a:shade val="67500"/>
                  <a:satMod val="115000"/>
                </a:srgbClr>
              </a:gs>
              <a:gs pos="100000">
                <a:srgbClr val="DB6413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340725" y="1546498"/>
            <a:ext cx="1060007" cy="1088206"/>
            <a:chOff x="8340725" y="1546498"/>
            <a:chExt cx="1060007" cy="1088206"/>
          </a:xfrm>
        </p:grpSpPr>
        <p:sp>
          <p:nvSpPr>
            <p:cNvPr id="11" name="矩形 10"/>
            <p:cNvSpPr/>
            <p:nvPr userDrawn="1"/>
          </p:nvSpPr>
          <p:spPr>
            <a:xfrm>
              <a:off x="8594282" y="1796504"/>
              <a:ext cx="806450" cy="838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8340725" y="1546498"/>
              <a:ext cx="393700" cy="4254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9EF5E-B5D7-3F4A-BEEA-044E58BC2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6"/>
          <a:stretch/>
        </p:blipFill>
        <p:spPr>
          <a:xfrm>
            <a:off x="11301721" y="6082238"/>
            <a:ext cx="526274" cy="5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4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9EF5E-B5D7-3F4A-BEEA-044E58BC2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6"/>
          <a:stretch/>
        </p:blipFill>
        <p:spPr>
          <a:xfrm>
            <a:off x="11301721" y="6082238"/>
            <a:ext cx="526274" cy="50356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327455"/>
            <a:ext cx="160638" cy="797009"/>
          </a:xfrm>
          <a:prstGeom prst="rect">
            <a:avLst/>
          </a:prstGeom>
          <a:solidFill>
            <a:srgbClr val="DB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69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2432050"/>
            <a:ext cx="8782050" cy="1466850"/>
          </a:xfrm>
          <a:prstGeom prst="rect">
            <a:avLst/>
          </a:prstGeom>
          <a:gradFill flip="none" rotWithShape="1">
            <a:gsLst>
              <a:gs pos="0">
                <a:srgbClr val="DB6413">
                  <a:shade val="30000"/>
                  <a:satMod val="115000"/>
                </a:srgbClr>
              </a:gs>
              <a:gs pos="50000">
                <a:srgbClr val="DB6413">
                  <a:shade val="67500"/>
                  <a:satMod val="115000"/>
                </a:srgbClr>
              </a:gs>
              <a:gs pos="100000">
                <a:srgbClr val="DB641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83150" y="4044950"/>
            <a:ext cx="7308850" cy="184150"/>
          </a:xfrm>
          <a:prstGeom prst="rect">
            <a:avLst/>
          </a:prstGeom>
          <a:gradFill flip="none" rotWithShape="1">
            <a:gsLst>
              <a:gs pos="0">
                <a:srgbClr val="C55A11">
                  <a:shade val="30000"/>
                  <a:satMod val="115000"/>
                </a:srgbClr>
              </a:gs>
              <a:gs pos="50000">
                <a:srgbClr val="C55A11">
                  <a:shade val="67500"/>
                  <a:satMod val="115000"/>
                </a:srgbClr>
              </a:gs>
              <a:gs pos="100000">
                <a:srgbClr val="C55A1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340725" y="1546498"/>
            <a:ext cx="1060007" cy="1088206"/>
            <a:chOff x="8340725" y="1546498"/>
            <a:chExt cx="1060007" cy="1088206"/>
          </a:xfrm>
        </p:grpSpPr>
        <p:sp>
          <p:nvSpPr>
            <p:cNvPr id="11" name="矩形 10"/>
            <p:cNvSpPr/>
            <p:nvPr userDrawn="1"/>
          </p:nvSpPr>
          <p:spPr>
            <a:xfrm>
              <a:off x="8594282" y="1796504"/>
              <a:ext cx="806450" cy="838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8340725" y="1546498"/>
              <a:ext cx="393700" cy="4254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9EF5E-B5D7-3F4A-BEEA-044E58BC2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6"/>
          <a:stretch/>
        </p:blipFill>
        <p:spPr>
          <a:xfrm>
            <a:off x="11301721" y="6082238"/>
            <a:ext cx="526274" cy="5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8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650" y="889000"/>
            <a:ext cx="107569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977900" y="177800"/>
            <a:ext cx="0" cy="952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9EF5E-B5D7-3F4A-BEEA-044E58BC2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6"/>
          <a:stretch/>
        </p:blipFill>
        <p:spPr>
          <a:xfrm>
            <a:off x="11301721" y="6082238"/>
            <a:ext cx="526274" cy="5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0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49619" y="0"/>
            <a:ext cx="12432700" cy="6917602"/>
            <a:chOff x="-49619" y="0"/>
            <a:chExt cx="12432700" cy="6917602"/>
          </a:xfrm>
          <a:gradFill flip="none" rotWithShape="1">
            <a:gsLst>
              <a:gs pos="0">
                <a:srgbClr val="DB6413">
                  <a:shade val="30000"/>
                  <a:satMod val="115000"/>
                </a:srgbClr>
              </a:gs>
              <a:gs pos="50000">
                <a:srgbClr val="DB6413">
                  <a:shade val="67500"/>
                  <a:satMod val="115000"/>
                </a:srgbClr>
              </a:gs>
              <a:gs pos="100000">
                <a:srgbClr val="DB6413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8" name="矩形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成组"/>
            <p:cNvGrpSpPr/>
            <p:nvPr userDrawn="1"/>
          </p:nvGrpSpPr>
          <p:grpSpPr>
            <a:xfrm>
              <a:off x="-49619" y="4054546"/>
              <a:ext cx="12432700" cy="2863056"/>
              <a:chOff x="-7" y="-4"/>
              <a:chExt cx="24719015" cy="5663949"/>
            </a:xfrm>
            <a:grpFill/>
          </p:grpSpPr>
          <p:grpSp>
            <p:nvGrpSpPr>
              <p:cNvPr id="10" name="成组"/>
              <p:cNvGrpSpPr/>
              <p:nvPr/>
            </p:nvGrpSpPr>
            <p:grpSpPr>
              <a:xfrm>
                <a:off x="12187498" y="-4"/>
                <a:ext cx="12291566" cy="5663949"/>
                <a:chOff x="-2" y="-2"/>
                <a:chExt cx="12291565" cy="5663948"/>
              </a:xfrm>
              <a:grpFill/>
            </p:grpSpPr>
            <p:sp>
              <p:nvSpPr>
                <p:cNvPr id="49" name="线条"/>
                <p:cNvSpPr/>
                <p:nvPr/>
              </p:nvSpPr>
              <p:spPr>
                <a:xfrm>
                  <a:off x="-1" y="1"/>
                  <a:ext cx="12193873" cy="3195875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线条"/>
                <p:cNvSpPr/>
                <p:nvPr/>
              </p:nvSpPr>
              <p:spPr>
                <a:xfrm>
                  <a:off x="-1" y="0"/>
                  <a:ext cx="12193873" cy="3762742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" name="线条"/>
                <p:cNvSpPr/>
                <p:nvPr/>
              </p:nvSpPr>
              <p:spPr>
                <a:xfrm>
                  <a:off x="0" y="0"/>
                  <a:ext cx="12291563" cy="4457098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" name="线条"/>
                <p:cNvSpPr/>
                <p:nvPr/>
              </p:nvSpPr>
              <p:spPr>
                <a:xfrm>
                  <a:off x="-2" y="0"/>
                  <a:ext cx="12211441" cy="5288995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线条"/>
                <p:cNvSpPr/>
                <p:nvPr/>
              </p:nvSpPr>
              <p:spPr>
                <a:xfrm>
                  <a:off x="-2" y="0"/>
                  <a:ext cx="10460403" cy="5538279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" name="线条"/>
                <p:cNvSpPr/>
                <p:nvPr/>
              </p:nvSpPr>
              <p:spPr>
                <a:xfrm>
                  <a:off x="0" y="0"/>
                  <a:ext cx="8233664" cy="5618974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" name="线条"/>
                <p:cNvSpPr/>
                <p:nvPr/>
              </p:nvSpPr>
              <p:spPr>
                <a:xfrm>
                  <a:off x="0" y="-2"/>
                  <a:ext cx="6190138" cy="5663948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" name="线条"/>
                <p:cNvSpPr/>
                <p:nvPr/>
              </p:nvSpPr>
              <p:spPr>
                <a:xfrm>
                  <a:off x="-2" y="0"/>
                  <a:ext cx="4033865" cy="5590312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" name="线条"/>
                <p:cNvSpPr/>
                <p:nvPr/>
              </p:nvSpPr>
              <p:spPr>
                <a:xfrm>
                  <a:off x="0" y="-2"/>
                  <a:ext cx="1892922" cy="5438736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8" name="线条"/>
                <p:cNvSpPr/>
                <p:nvPr/>
              </p:nvSpPr>
              <p:spPr>
                <a:xfrm flipH="1">
                  <a:off x="1" y="1"/>
                  <a:ext cx="0" cy="5523910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" name="线条"/>
                <p:cNvSpPr/>
                <p:nvPr/>
              </p:nvSpPr>
              <p:spPr>
                <a:xfrm>
                  <a:off x="-1" y="1"/>
                  <a:ext cx="12193873" cy="2765146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" name="线条"/>
                <p:cNvSpPr/>
                <p:nvPr/>
              </p:nvSpPr>
              <p:spPr>
                <a:xfrm>
                  <a:off x="-1" y="0"/>
                  <a:ext cx="12193873" cy="2379054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" name="线条"/>
                <p:cNvSpPr/>
                <p:nvPr/>
              </p:nvSpPr>
              <p:spPr>
                <a:xfrm>
                  <a:off x="-1" y="0"/>
                  <a:ext cx="12193873" cy="2048749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线条"/>
                <p:cNvSpPr/>
                <p:nvPr/>
              </p:nvSpPr>
              <p:spPr>
                <a:xfrm>
                  <a:off x="-1" y="0"/>
                  <a:ext cx="12193872" cy="1718454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" name="线条"/>
                <p:cNvSpPr/>
                <p:nvPr/>
              </p:nvSpPr>
              <p:spPr>
                <a:xfrm>
                  <a:off x="106963" y="0"/>
                  <a:ext cx="12086908" cy="1430554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" name="线条"/>
                <p:cNvSpPr/>
                <p:nvPr/>
              </p:nvSpPr>
              <p:spPr>
                <a:xfrm>
                  <a:off x="-1" y="-1"/>
                  <a:ext cx="12193872" cy="1147123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线条"/>
                <p:cNvSpPr/>
                <p:nvPr/>
              </p:nvSpPr>
              <p:spPr>
                <a:xfrm>
                  <a:off x="-1" y="-1"/>
                  <a:ext cx="12193873" cy="901630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" name="线条"/>
                <p:cNvSpPr/>
                <p:nvPr/>
              </p:nvSpPr>
              <p:spPr>
                <a:xfrm>
                  <a:off x="-1" y="-1"/>
                  <a:ext cx="12193873" cy="665063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" name="线条"/>
                <p:cNvSpPr/>
                <p:nvPr/>
              </p:nvSpPr>
              <p:spPr>
                <a:xfrm>
                  <a:off x="-1" y="0"/>
                  <a:ext cx="12193872" cy="473134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" name="线条"/>
                <p:cNvSpPr/>
                <p:nvPr/>
              </p:nvSpPr>
              <p:spPr>
                <a:xfrm>
                  <a:off x="-1" y="-1"/>
                  <a:ext cx="12193872" cy="278971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" name="线条"/>
                <p:cNvSpPr/>
                <p:nvPr/>
              </p:nvSpPr>
              <p:spPr>
                <a:xfrm>
                  <a:off x="-1" y="0"/>
                  <a:ext cx="12193873" cy="140601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1" name="成组"/>
              <p:cNvGrpSpPr/>
              <p:nvPr/>
            </p:nvGrpSpPr>
            <p:grpSpPr>
              <a:xfrm>
                <a:off x="-1" y="-3"/>
                <a:ext cx="12187507" cy="5523914"/>
                <a:chOff x="0" y="-1"/>
                <a:chExt cx="12187505" cy="5523912"/>
              </a:xfrm>
              <a:grpFill/>
            </p:grpSpPr>
            <p:sp>
              <p:nvSpPr>
                <p:cNvPr id="28" name="线条"/>
                <p:cNvSpPr/>
                <p:nvPr/>
              </p:nvSpPr>
              <p:spPr>
                <a:xfrm flipH="1" flipV="1">
                  <a:off x="1" y="-1"/>
                  <a:ext cx="12187504" cy="1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线条"/>
                <p:cNvSpPr/>
                <p:nvPr/>
              </p:nvSpPr>
              <p:spPr>
                <a:xfrm flipH="1">
                  <a:off x="1" y="-1"/>
                  <a:ext cx="12187504" cy="4203103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" name="线条"/>
                <p:cNvSpPr/>
                <p:nvPr/>
              </p:nvSpPr>
              <p:spPr>
                <a:xfrm flipH="1">
                  <a:off x="1" y="0"/>
                  <a:ext cx="12187505" cy="4951558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" name="线条"/>
                <p:cNvSpPr/>
                <p:nvPr/>
              </p:nvSpPr>
              <p:spPr>
                <a:xfrm flipH="1">
                  <a:off x="632876" y="-1"/>
                  <a:ext cx="11545320" cy="5523913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" name="线条"/>
                <p:cNvSpPr/>
                <p:nvPr/>
              </p:nvSpPr>
              <p:spPr>
                <a:xfrm flipH="1">
                  <a:off x="2508232" y="-2"/>
                  <a:ext cx="9669965" cy="5523914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" name="线条"/>
                <p:cNvSpPr/>
                <p:nvPr/>
              </p:nvSpPr>
              <p:spPr>
                <a:xfrm flipH="1">
                  <a:off x="4271909" y="-1"/>
                  <a:ext cx="7915594" cy="5523912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" name="线条"/>
                <p:cNvSpPr/>
                <p:nvPr/>
              </p:nvSpPr>
              <p:spPr>
                <a:xfrm flipH="1">
                  <a:off x="6044892" y="-1"/>
                  <a:ext cx="6142613" cy="5523912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" name="线条"/>
                <p:cNvSpPr/>
                <p:nvPr/>
              </p:nvSpPr>
              <p:spPr>
                <a:xfrm flipH="1">
                  <a:off x="7617773" y="0"/>
                  <a:ext cx="4565077" cy="5523911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" name="线条"/>
                <p:cNvSpPr/>
                <p:nvPr/>
              </p:nvSpPr>
              <p:spPr>
                <a:xfrm flipH="1">
                  <a:off x="9172041" y="-1"/>
                  <a:ext cx="3015463" cy="5523911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" name="线条"/>
                <p:cNvSpPr/>
                <p:nvPr/>
              </p:nvSpPr>
              <p:spPr>
                <a:xfrm flipH="1">
                  <a:off x="10740267" y="0"/>
                  <a:ext cx="1447237" cy="5523910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" name="线条"/>
                <p:cNvSpPr/>
                <p:nvPr/>
              </p:nvSpPr>
              <p:spPr>
                <a:xfrm flipH="1">
                  <a:off x="0" y="-2"/>
                  <a:ext cx="12187504" cy="3636623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" name="线条"/>
                <p:cNvSpPr/>
                <p:nvPr/>
              </p:nvSpPr>
              <p:spPr>
                <a:xfrm flipH="1">
                  <a:off x="1" y="-2"/>
                  <a:ext cx="12187504" cy="3131782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" name="线条"/>
                <p:cNvSpPr/>
                <p:nvPr/>
              </p:nvSpPr>
              <p:spPr>
                <a:xfrm flipH="1">
                  <a:off x="1" y="-1"/>
                  <a:ext cx="12187502" cy="2697383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" name="线条"/>
                <p:cNvSpPr/>
                <p:nvPr/>
              </p:nvSpPr>
              <p:spPr>
                <a:xfrm flipH="1">
                  <a:off x="1" y="-1"/>
                  <a:ext cx="12187504" cy="2260047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2" name="线条"/>
                <p:cNvSpPr/>
                <p:nvPr/>
              </p:nvSpPr>
              <p:spPr>
                <a:xfrm flipH="1">
                  <a:off x="0" y="0"/>
                  <a:ext cx="12085129" cy="1884349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3" name="线条"/>
                <p:cNvSpPr/>
                <p:nvPr/>
              </p:nvSpPr>
              <p:spPr>
                <a:xfrm flipH="1">
                  <a:off x="1" y="-2"/>
                  <a:ext cx="12187502" cy="1505723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" name="线条"/>
                <p:cNvSpPr/>
                <p:nvPr/>
              </p:nvSpPr>
              <p:spPr>
                <a:xfrm flipH="1">
                  <a:off x="-1" y="-1"/>
                  <a:ext cx="12187504" cy="1188726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" name="线条"/>
                <p:cNvSpPr/>
                <p:nvPr/>
              </p:nvSpPr>
              <p:spPr>
                <a:xfrm flipH="1">
                  <a:off x="1" y="-2"/>
                  <a:ext cx="12187503" cy="877606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" name="线条"/>
                <p:cNvSpPr/>
                <p:nvPr/>
              </p:nvSpPr>
              <p:spPr>
                <a:xfrm flipH="1">
                  <a:off x="0" y="-1"/>
                  <a:ext cx="12187503" cy="625183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" name="线条"/>
                <p:cNvSpPr/>
                <p:nvPr/>
              </p:nvSpPr>
              <p:spPr>
                <a:xfrm flipH="1">
                  <a:off x="-1" y="-1"/>
                  <a:ext cx="12187504" cy="366889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线条"/>
                <p:cNvSpPr/>
                <p:nvPr/>
              </p:nvSpPr>
              <p:spPr>
                <a:xfrm flipH="1">
                  <a:off x="0" y="-2"/>
                  <a:ext cx="12187504" cy="184914"/>
                </a:xfrm>
                <a:prstGeom prst="line">
                  <a:avLst/>
                </a:prstGeom>
                <a:grpFill/>
                <a:ln w="3175" cap="flat">
                  <a:solidFill>
                    <a:schemeClr val="bg1">
                      <a:alpha val="50195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2" name="成组"/>
              <p:cNvGrpSpPr/>
              <p:nvPr/>
            </p:nvGrpSpPr>
            <p:grpSpPr>
              <a:xfrm>
                <a:off x="-7" y="29350"/>
                <a:ext cx="24719015" cy="3572054"/>
                <a:chOff x="-4" y="-1"/>
                <a:chExt cx="24719014" cy="3572053"/>
              </a:xfrm>
              <a:grpFill/>
            </p:grpSpPr>
            <p:grpSp>
              <p:nvGrpSpPr>
                <p:cNvPr id="13" name="成组"/>
                <p:cNvGrpSpPr/>
                <p:nvPr/>
              </p:nvGrpSpPr>
              <p:grpSpPr>
                <a:xfrm>
                  <a:off x="-4" y="2011920"/>
                  <a:ext cx="24381384" cy="1560132"/>
                  <a:chOff x="-1" y="0"/>
                  <a:chExt cx="24381383" cy="1560130"/>
                </a:xfrm>
                <a:grpFill/>
              </p:grpSpPr>
              <p:sp>
                <p:nvSpPr>
                  <p:cNvPr id="24" name="线条"/>
                  <p:cNvSpPr/>
                  <p:nvPr/>
                </p:nvSpPr>
                <p:spPr>
                  <a:xfrm>
                    <a:off x="-2" y="1560130"/>
                    <a:ext cx="24381384" cy="1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5" name="线条"/>
                  <p:cNvSpPr/>
                  <p:nvPr/>
                </p:nvSpPr>
                <p:spPr>
                  <a:xfrm>
                    <a:off x="-2" y="985931"/>
                    <a:ext cx="24381384" cy="1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6" name="线条"/>
                  <p:cNvSpPr/>
                  <p:nvPr/>
                </p:nvSpPr>
                <p:spPr>
                  <a:xfrm>
                    <a:off x="-2" y="469597"/>
                    <a:ext cx="24372078" cy="1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7" name="线条"/>
                  <p:cNvSpPr/>
                  <p:nvPr/>
                </p:nvSpPr>
                <p:spPr>
                  <a:xfrm>
                    <a:off x="-2" y="0"/>
                    <a:ext cx="24372078" cy="1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4" name="成组"/>
                <p:cNvGrpSpPr/>
                <p:nvPr/>
              </p:nvGrpSpPr>
              <p:grpSpPr>
                <a:xfrm>
                  <a:off x="-3" y="-1"/>
                  <a:ext cx="24719013" cy="1624674"/>
                  <a:chOff x="-1" y="-1"/>
                  <a:chExt cx="24719012" cy="1624673"/>
                </a:xfrm>
                <a:grpFill/>
              </p:grpSpPr>
              <p:sp>
                <p:nvSpPr>
                  <p:cNvPr id="15" name="线条"/>
                  <p:cNvSpPr/>
                  <p:nvPr/>
                </p:nvSpPr>
                <p:spPr>
                  <a:xfrm>
                    <a:off x="-1" y="1624671"/>
                    <a:ext cx="24381378" cy="1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6" name="线条"/>
                  <p:cNvSpPr/>
                  <p:nvPr/>
                </p:nvSpPr>
                <p:spPr>
                  <a:xfrm flipV="1">
                    <a:off x="-1" y="1239647"/>
                    <a:ext cx="24381378" cy="4452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7" name="线条"/>
                  <p:cNvSpPr/>
                  <p:nvPr/>
                </p:nvSpPr>
                <p:spPr>
                  <a:xfrm>
                    <a:off x="-1" y="892456"/>
                    <a:ext cx="24381377" cy="13351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8" name="线条"/>
                  <p:cNvSpPr/>
                  <p:nvPr/>
                </p:nvSpPr>
                <p:spPr>
                  <a:xfrm>
                    <a:off x="449285" y="858580"/>
                    <a:ext cx="24269726" cy="2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" name="线条"/>
                  <p:cNvSpPr/>
                  <p:nvPr/>
                </p:nvSpPr>
                <p:spPr>
                  <a:xfrm flipV="1">
                    <a:off x="-1" y="380573"/>
                    <a:ext cx="24381377" cy="13355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0" name="线条"/>
                  <p:cNvSpPr/>
                  <p:nvPr/>
                </p:nvSpPr>
                <p:spPr>
                  <a:xfrm>
                    <a:off x="106997" y="286312"/>
                    <a:ext cx="24381377" cy="8896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1" name="线条"/>
                  <p:cNvSpPr/>
                  <p:nvPr/>
                </p:nvSpPr>
                <p:spPr>
                  <a:xfrm flipV="1">
                    <a:off x="-1" y="144664"/>
                    <a:ext cx="24381377" cy="22256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2" name="线条"/>
                  <p:cNvSpPr/>
                  <p:nvPr/>
                </p:nvSpPr>
                <p:spPr>
                  <a:xfrm>
                    <a:off x="106997" y="51188"/>
                    <a:ext cx="24274379" cy="1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3" name="线条"/>
                  <p:cNvSpPr/>
                  <p:nvPr/>
                </p:nvSpPr>
                <p:spPr>
                  <a:xfrm>
                    <a:off x="-1" y="-1"/>
                    <a:ext cx="24381378" cy="1"/>
                  </a:xfrm>
                  <a:prstGeom prst="line">
                    <a:avLst/>
                  </a:prstGeom>
                  <a:grpFill/>
                  <a:ln w="3175" cap="flat">
                    <a:solidFill>
                      <a:schemeClr val="bg1">
                        <a:alpha val="50195"/>
                      </a:schemeClr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</p:grpSp>
      <p:pic>
        <p:nvPicPr>
          <p:cNvPr id="7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9EF5E-B5D7-3F4A-BEEA-044E58BC2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6"/>
          <a:stretch/>
        </p:blipFill>
        <p:spPr>
          <a:xfrm>
            <a:off x="11301721" y="6082238"/>
            <a:ext cx="526274" cy="5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9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30" r:id="rId2"/>
    <p:sldLayoutId id="2147483732" r:id="rId3"/>
    <p:sldLayoutId id="2147483733" r:id="rId4"/>
    <p:sldLayoutId id="2147483734" r:id="rId5"/>
  </p:sldLayoutIdLst>
  <p:hf sldNum="0" hdr="0" ftr="0" dt="0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7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1149"/>
            <a:ext cx="12187299" cy="68570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3236" y="936047"/>
            <a:ext cx="4459188" cy="1353507"/>
          </a:xfrm>
          <a:prstGeom prst="rect">
            <a:avLst/>
          </a:prstGeom>
          <a:noFill/>
        </p:spPr>
        <p:txBody>
          <a:bodyPr wrap="square" lIns="121854" tIns="60926" rIns="121854" bIns="60926" rtlCol="0">
            <a:spAutoFit/>
          </a:bodyPr>
          <a:lstStyle/>
          <a:p>
            <a:pPr algn="r"/>
            <a:r>
              <a:rPr lang="zh-CN" altLang="en-US" sz="7996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信息安全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9001" y="3391460"/>
            <a:ext cx="3686132" cy="799830"/>
          </a:xfrm>
          <a:prstGeom prst="rect">
            <a:avLst/>
          </a:prstGeom>
          <a:noFill/>
        </p:spPr>
        <p:txBody>
          <a:bodyPr wrap="none" lIns="121854" tIns="60926" rIns="121854" bIns="60926" rtlCol="0">
            <a:spAutoFit/>
          </a:bodyPr>
          <a:lstStyle/>
          <a:p>
            <a:pPr algn="r"/>
            <a:r>
              <a:rPr lang="en-US" altLang="zh-CN" sz="4398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4398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065849" y="4364979"/>
            <a:ext cx="9283945" cy="2411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G:\2014-9-16-骏亚电子\骏亚PPT设计\logo-3.png"/>
          <p:cNvPicPr>
            <a:picLocks noChangeAspect="1" noChangeArrowheads="1"/>
          </p:cNvPicPr>
          <p:nvPr/>
        </p:nvPicPr>
        <p:blipFill>
          <a:blip r:embed="rId4">
            <a:lum bright="-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9" y="262298"/>
            <a:ext cx="2390883" cy="155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215895" y="5279755"/>
            <a:ext cx="313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</a:rPr>
              <a:t>汇报人</a:t>
            </a:r>
            <a:r>
              <a:rPr lang="en-US" altLang="zh-CN" sz="2000" b="1" dirty="0">
                <a:solidFill>
                  <a:srgbClr val="0070C0"/>
                </a:solidFill>
              </a:rPr>
              <a:t>:</a:t>
            </a:r>
            <a:r>
              <a:rPr lang="zh-CN" altLang="en-US" sz="2000" b="1" dirty="0">
                <a:solidFill>
                  <a:srgbClr val="0070C0"/>
                </a:solidFill>
              </a:rPr>
              <a:t>部门</a:t>
            </a:r>
            <a:r>
              <a:rPr lang="en-US" altLang="zh-CN" sz="2000" b="1" dirty="0">
                <a:solidFill>
                  <a:srgbClr val="0070C0"/>
                </a:solidFill>
              </a:rPr>
              <a:t>/</a:t>
            </a:r>
            <a:r>
              <a:rPr lang="zh-CN" altLang="en-US" sz="2000" b="1" dirty="0">
                <a:solidFill>
                  <a:srgbClr val="0070C0"/>
                </a:solidFill>
              </a:rPr>
              <a:t>姓名</a:t>
            </a:r>
          </a:p>
        </p:txBody>
      </p:sp>
    </p:spTree>
    <p:extLst>
      <p:ext uri="{BB962C8B-B14F-4D97-AF65-F5344CB8AC3E}">
        <p14:creationId xmlns:p14="http://schemas.microsoft.com/office/powerpoint/2010/main" val="33446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93FFC-D334-4F1F-929F-9E27F256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60" y="355281"/>
            <a:ext cx="11755255" cy="1202589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dirty="0"/>
              <a:t>工控主机补丁管理方法与记录</a:t>
            </a:r>
          </a:p>
        </p:txBody>
      </p:sp>
      <p:sp>
        <p:nvSpPr>
          <p:cNvPr id="6" name="矩形 5"/>
          <p:cNvSpPr/>
          <p:nvPr/>
        </p:nvSpPr>
        <p:spPr>
          <a:xfrm>
            <a:off x="609141" y="1172288"/>
            <a:ext cx="564079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2C</a:t>
            </a:r>
            <a:r>
              <a:rPr lang="zh-CN" altLang="en-US" sz="1600" dirty="0">
                <a:solidFill>
                  <a:srgbClr val="FF0000"/>
                </a:solidFill>
              </a:rPr>
              <a:t>应在工业主机上进行安全配置和补丁管理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3F4B16-7CB4-9CBD-7B5B-1525D091B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62" y="1658575"/>
            <a:ext cx="10527159" cy="50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93FFC-D334-4F1F-929F-9E27F256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60" y="355281"/>
            <a:ext cx="11755255" cy="91285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工控主机补丁管理方法与记录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0580BD3-DC40-4911-A45C-CEB6013CBB1E}"/>
              </a:ext>
            </a:extLst>
          </p:cNvPr>
          <p:cNvSpPr txBox="1"/>
          <p:nvPr/>
        </p:nvSpPr>
        <p:spPr>
          <a:xfrm>
            <a:off x="313419" y="1557870"/>
            <a:ext cx="11108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工</a:t>
            </a:r>
            <a:r>
              <a:rPr lang="zh-CN" altLang="en-US" dirty="0"/>
              <a:t>控主机补丁更新记录下图：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7" y="1835762"/>
            <a:ext cx="9453207" cy="4832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9141" y="972785"/>
            <a:ext cx="564079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2C</a:t>
            </a:r>
            <a:r>
              <a:rPr lang="zh-CN" altLang="en-US" sz="1600" dirty="0">
                <a:solidFill>
                  <a:srgbClr val="FF0000"/>
                </a:solidFill>
              </a:rPr>
              <a:t>应在工业主机上进行安全配置和补丁管理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AF89A-7C21-41C6-BF63-FF83B452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42" y="139620"/>
            <a:ext cx="11610876" cy="758456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工控网边界的防火墙等安全设备配置情况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2F1CEB-F7A8-4855-8294-57CAE9E3146F}"/>
              </a:ext>
            </a:extLst>
          </p:cNvPr>
          <p:cNvSpPr txBox="1"/>
          <p:nvPr/>
        </p:nvSpPr>
        <p:spPr>
          <a:xfrm>
            <a:off x="394082" y="983855"/>
            <a:ext cx="11118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公司有两道防火墙对网络进行加固，逻辑网络架构如图所示</a:t>
            </a:r>
            <a:r>
              <a:rPr lang="en-US" altLang="zh-CN" dirty="0"/>
              <a:t>: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202DFD1-DD42-483D-801E-39C4B22A648F}"/>
              </a:ext>
            </a:extLst>
          </p:cNvPr>
          <p:cNvSpPr txBox="1"/>
          <p:nvPr/>
        </p:nvSpPr>
        <p:spPr>
          <a:xfrm>
            <a:off x="7737857" y="1604593"/>
            <a:ext cx="406006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公司有两道防火墙对网络进行加固，两道防火墙防护侧重点不同。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深信服防火墙主要用于封禁端口、应用隐藏、口令防护、权限控制、数据泄密防护、</a:t>
            </a:r>
            <a:r>
              <a:rPr lang="en-US" altLang="zh-CN" dirty="0"/>
              <a:t>HTTP</a:t>
            </a:r>
            <a:r>
              <a:rPr lang="zh-CN" altLang="en-US" dirty="0"/>
              <a:t>异常检测等防护，主要对流过的数据包进行过滤和连接状态检测。</a:t>
            </a:r>
            <a:r>
              <a:rPr lang="zh-CN" altLang="en-US" b="1" dirty="0"/>
              <a:t>对经过防火墙的数据防护效果较好，</a:t>
            </a:r>
            <a:r>
              <a:rPr lang="zh-CN" altLang="en-US" dirty="0"/>
              <a:t>但对内网发起的攻击防护能力较弱。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内网</a:t>
            </a:r>
            <a:r>
              <a:rPr lang="en-US" altLang="zh-CN" dirty="0"/>
              <a:t>OPN</a:t>
            </a:r>
            <a:r>
              <a:rPr lang="zh-CN" altLang="en-US" dirty="0"/>
              <a:t>防火墙主要用于</a:t>
            </a:r>
            <a:r>
              <a:rPr lang="zh-CN" altLang="en-US" b="1" dirty="0"/>
              <a:t>入侵检测防护，会持续对内网的行为进行监测</a:t>
            </a:r>
            <a:r>
              <a:rPr lang="zh-CN" altLang="en-US" dirty="0"/>
              <a:t>，对例如“获取内网设备、交换机权限”的</a:t>
            </a:r>
            <a:r>
              <a:rPr lang="zh-CN" altLang="en-US" b="1" dirty="0"/>
              <a:t>异常行为可以进行报警和阻拦，从而阻止内网发起的攻击。</a:t>
            </a:r>
            <a:endParaRPr lang="en-US" altLang="zh-CN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入侵检测防火墙也可以避免内网路由权限和配置被篡改。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613851" y="593661"/>
            <a:ext cx="3926982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3A</a:t>
            </a:r>
            <a:r>
              <a:rPr lang="zh-CN" altLang="en-US" sz="1600" dirty="0">
                <a:solidFill>
                  <a:srgbClr val="FF0000"/>
                </a:solidFill>
              </a:rPr>
              <a:t>工业控制网络边界应具有边界防护能力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2786540-F8CF-4904-B404-7D97440A5D9E}"/>
              </a:ext>
            </a:extLst>
          </p:cNvPr>
          <p:cNvSpPr/>
          <p:nvPr/>
        </p:nvSpPr>
        <p:spPr>
          <a:xfrm>
            <a:off x="613851" y="1467293"/>
            <a:ext cx="6446168" cy="49016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网络拓扑图</a:t>
            </a:r>
          </a:p>
        </p:txBody>
      </p:sp>
    </p:spTree>
    <p:extLst>
      <p:ext uri="{BB962C8B-B14F-4D97-AF65-F5344CB8AC3E}">
        <p14:creationId xmlns:p14="http://schemas.microsoft.com/office/powerpoint/2010/main" val="35665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AF89A-7C21-41C6-BF63-FF83B452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42" y="139620"/>
            <a:ext cx="11610876" cy="758456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工控网边界的防火墙等安全设备配置情况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2F1CEB-F7A8-4855-8294-57CAE9E3146F}"/>
              </a:ext>
            </a:extLst>
          </p:cNvPr>
          <p:cNvSpPr txBox="1"/>
          <p:nvPr/>
        </p:nvSpPr>
        <p:spPr>
          <a:xfrm>
            <a:off x="433145" y="928723"/>
            <a:ext cx="11118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当办公网访问工控网时，流量如图中</a:t>
            </a:r>
            <a:r>
              <a:rPr lang="zh-CN" altLang="en-US" dirty="0">
                <a:solidFill>
                  <a:srgbClr val="0000FF"/>
                </a:solidFill>
              </a:rPr>
              <a:t>蓝色箭头</a:t>
            </a:r>
            <a:r>
              <a:rPr lang="zh-CN" altLang="en-US" dirty="0"/>
              <a:t>所示：</a:t>
            </a:r>
            <a:endParaRPr lang="en-US" altLang="zh-CN" dirty="0"/>
          </a:p>
          <a:p>
            <a:r>
              <a:rPr lang="zh-CN" altLang="en-US" dirty="0"/>
              <a:t>当生产网访问工控网时，流量如图中</a:t>
            </a:r>
            <a:r>
              <a:rPr lang="zh-CN" altLang="en-US" dirty="0">
                <a:solidFill>
                  <a:srgbClr val="FF0000"/>
                </a:solidFill>
              </a:rPr>
              <a:t>红色箭头</a:t>
            </a:r>
            <a:r>
              <a:rPr lang="zh-CN" altLang="en-US" dirty="0"/>
              <a:t>所示：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5CAC91-0359-4941-A415-CE5B2F51A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819" y="1097746"/>
            <a:ext cx="3105583" cy="554432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2B2F839-DB5A-4531-8F1A-EC0765B351A3}"/>
              </a:ext>
            </a:extLst>
          </p:cNvPr>
          <p:cNvSpPr txBox="1"/>
          <p:nvPr/>
        </p:nvSpPr>
        <p:spPr>
          <a:xfrm>
            <a:off x="10458450" y="1256330"/>
            <a:ext cx="160972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生产网对工控网的流量，按照路由配置，会多次经过</a:t>
            </a:r>
            <a:r>
              <a:rPr lang="en-US" altLang="zh-CN" dirty="0"/>
              <a:t>2</a:t>
            </a:r>
            <a:r>
              <a:rPr lang="zh-CN" altLang="en-US" dirty="0"/>
              <a:t>道防火墙，确保数据包安全。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攻击者只有在破解防火墙防护策略后，才可能获取路由权限，在获取路由权限前，无法绕过防火墙进行攻击。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1" y="1605702"/>
            <a:ext cx="6230219" cy="511563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3851" y="593661"/>
            <a:ext cx="3926982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3A</a:t>
            </a:r>
            <a:r>
              <a:rPr lang="zh-CN" altLang="en-US" sz="1600" dirty="0">
                <a:solidFill>
                  <a:srgbClr val="FF0000"/>
                </a:solidFill>
              </a:rPr>
              <a:t>工业控制网络边界应具有边界防护能力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AF89A-7C21-41C6-BF63-FF83B452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075" y="186205"/>
            <a:ext cx="11610876" cy="758456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工控网边界的防火墙等安全设备配置情况</a:t>
            </a:r>
          </a:p>
        </p:txBody>
      </p:sp>
      <p:sp>
        <p:nvSpPr>
          <p:cNvPr id="7" name="矩形 6"/>
          <p:cNvSpPr/>
          <p:nvPr/>
        </p:nvSpPr>
        <p:spPr>
          <a:xfrm>
            <a:off x="613851" y="651852"/>
            <a:ext cx="3926982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3A</a:t>
            </a:r>
            <a:r>
              <a:rPr lang="zh-CN" altLang="en-US" sz="1600" dirty="0">
                <a:solidFill>
                  <a:srgbClr val="FF0000"/>
                </a:solidFill>
              </a:rPr>
              <a:t>工业控制网络边界应具有边界防护能力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AF8DDB-14AE-7679-406A-37FA49EDF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74" y="1138139"/>
            <a:ext cx="10869009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AF89A-7C21-41C6-BF63-FF83B452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61" y="355281"/>
            <a:ext cx="11610876" cy="758456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工控网边界的防火墙等安全设备配置情况</a:t>
            </a:r>
          </a:p>
        </p:txBody>
      </p:sp>
      <p:sp>
        <p:nvSpPr>
          <p:cNvPr id="11" name="矩形 10"/>
          <p:cNvSpPr/>
          <p:nvPr/>
        </p:nvSpPr>
        <p:spPr>
          <a:xfrm>
            <a:off x="613851" y="892919"/>
            <a:ext cx="3926982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3A</a:t>
            </a:r>
            <a:r>
              <a:rPr lang="zh-CN" altLang="en-US" sz="1600" dirty="0">
                <a:solidFill>
                  <a:srgbClr val="FF0000"/>
                </a:solidFill>
              </a:rPr>
              <a:t>工业控制网络边界应具有边界防护能力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7364C75-715B-ABD2-BCE4-004945AB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51" y="1582163"/>
            <a:ext cx="10720456" cy="50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A1185-FC44-4D20-88C5-BE158886F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61" y="355281"/>
            <a:ext cx="11827444" cy="758456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工控网络远程访问安全管理情况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673331" y="838186"/>
            <a:ext cx="620337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3B</a:t>
            </a:r>
            <a:r>
              <a:rPr lang="zh-CN" altLang="en-US" sz="1600" dirty="0">
                <a:solidFill>
                  <a:srgbClr val="FF0000"/>
                </a:solidFill>
              </a:rPr>
              <a:t>工业控制设备的远程访问应进行安全管理和加固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FDB257-8DE4-35E4-73A4-7A3C055E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52" y="1324473"/>
            <a:ext cx="9454117" cy="53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A1185-FC44-4D20-88C5-BE158886F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99" y="231159"/>
            <a:ext cx="11827444" cy="758456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工控网络远程访问安全管理情况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3AECEBB-04A8-446C-9F93-D33A41254DDC}"/>
              </a:ext>
            </a:extLst>
          </p:cNvPr>
          <p:cNvSpPr txBox="1"/>
          <p:nvPr/>
        </p:nvSpPr>
        <p:spPr>
          <a:xfrm>
            <a:off x="682573" y="1043881"/>
            <a:ext cx="967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通过防火墙开通网络，如下图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73" y="1413213"/>
            <a:ext cx="8456107" cy="28831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3AECEBB-04A8-446C-9F93-D33A41254DDC}"/>
              </a:ext>
            </a:extLst>
          </p:cNvPr>
          <p:cNvSpPr txBox="1"/>
          <p:nvPr/>
        </p:nvSpPr>
        <p:spPr>
          <a:xfrm>
            <a:off x="606104" y="4296376"/>
            <a:ext cx="967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远程完成后关闭网络，如下图</a:t>
            </a:r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33" y="4665708"/>
            <a:ext cx="3848385" cy="19178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73331" y="713495"/>
            <a:ext cx="620337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3B</a:t>
            </a:r>
            <a:r>
              <a:rPr lang="zh-CN" altLang="en-US" sz="1600" dirty="0">
                <a:solidFill>
                  <a:srgbClr val="FF0000"/>
                </a:solidFill>
              </a:rPr>
              <a:t>工业控制设备的远程访问应进行安全管理和加固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40CA6-BB99-EEA8-4F00-461F578CE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61" y="130838"/>
            <a:ext cx="9144000" cy="758456"/>
          </a:xfrm>
        </p:spPr>
        <p:txBody>
          <a:bodyPr>
            <a:normAutofit/>
          </a:bodyPr>
          <a:lstStyle/>
          <a:p>
            <a:r>
              <a:rPr lang="zh-CN" altLang="en-US" dirty="0"/>
              <a:t>工控网加固措施</a:t>
            </a:r>
          </a:p>
        </p:txBody>
      </p:sp>
      <p:sp>
        <p:nvSpPr>
          <p:cNvPr id="7" name="矩形 6"/>
          <p:cNvSpPr/>
          <p:nvPr/>
        </p:nvSpPr>
        <p:spPr>
          <a:xfrm>
            <a:off x="673331" y="655306"/>
            <a:ext cx="620337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3B</a:t>
            </a:r>
            <a:r>
              <a:rPr lang="zh-CN" altLang="en-US" sz="1600" dirty="0">
                <a:solidFill>
                  <a:srgbClr val="FF0000"/>
                </a:solidFill>
              </a:rPr>
              <a:t>工业控制设备的远程访问应进行安全管理和加固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575C9E-CCC5-BB02-A555-8042BA83A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91" y="1224516"/>
            <a:ext cx="77724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40CA6-BB99-EEA8-4F00-461F578CED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工控网加固措施</a:t>
            </a:r>
          </a:p>
        </p:txBody>
      </p:sp>
      <p:sp>
        <p:nvSpPr>
          <p:cNvPr id="5" name="矩形 4"/>
          <p:cNvSpPr/>
          <p:nvPr/>
        </p:nvSpPr>
        <p:spPr>
          <a:xfrm>
            <a:off x="10839796" y="566017"/>
            <a:ext cx="825043" cy="704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3B</a:t>
            </a:r>
          </a:p>
        </p:txBody>
      </p:sp>
      <p:sp>
        <p:nvSpPr>
          <p:cNvPr id="6" name="矩形 5"/>
          <p:cNvSpPr/>
          <p:nvPr/>
        </p:nvSpPr>
        <p:spPr>
          <a:xfrm>
            <a:off x="739833" y="813247"/>
            <a:ext cx="620337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3B</a:t>
            </a:r>
            <a:r>
              <a:rPr lang="zh-CN" altLang="en-US" sz="1600" dirty="0">
                <a:solidFill>
                  <a:srgbClr val="FF0000"/>
                </a:solidFill>
              </a:rPr>
              <a:t>工业控制设备的远程访问应进行安全管理和加固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7143FC-6F28-C444-2DF6-F41EAFC3A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63" y="1270183"/>
            <a:ext cx="9152854" cy="49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0034" y="406237"/>
            <a:ext cx="5181877" cy="639747"/>
            <a:chOff x="6339097" y="1573726"/>
            <a:chExt cx="3744416" cy="511504"/>
          </a:xfrm>
        </p:grpSpPr>
        <p:sp>
          <p:nvSpPr>
            <p:cNvPr id="10" name="圆角矩形 68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>
                <a:defRPr/>
              </a:pPr>
              <a:endParaRPr lang="zh-CN" altLang="en-US" sz="3598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465585" y="1633604"/>
              <a:ext cx="3617928" cy="319668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>
                <a:defRPr/>
              </a:pPr>
              <a:r>
                <a:rPr lang="zh-CN" altLang="en-US" sz="1799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标准要求</a:t>
              </a:r>
              <a:endParaRPr lang="en-US" altLang="zh-CN" sz="1799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aphicFrame>
        <p:nvGraphicFramePr>
          <p:cNvPr id="11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5021301"/>
              </p:ext>
            </p:extLst>
          </p:nvPr>
        </p:nvGraphicFramePr>
        <p:xfrm>
          <a:off x="338359" y="1341855"/>
          <a:ext cx="11227400" cy="5215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3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能力域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一级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二级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三级</a:t>
                      </a:r>
                    </a:p>
                  </a:txBody>
                  <a:tcPr marL="91392" marR="91392" marT="45696" marB="456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886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信息安全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2000" dirty="0"/>
                        <a:t>a)</a:t>
                      </a:r>
                      <a:r>
                        <a:rPr lang="zh-CN" altLang="en-US" sz="2000" dirty="0"/>
                        <a:t>应制定信息安全管理规范，并有效执行</a:t>
                      </a:r>
                      <a:r>
                        <a:rPr lang="en-US" altLang="zh-CN" sz="2000" dirty="0"/>
                        <a:t>;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CN" sz="2000" dirty="0"/>
                        <a:t>b) </a:t>
                      </a:r>
                      <a:r>
                        <a:rPr lang="zh-CN" altLang="en-US" sz="2000" dirty="0"/>
                        <a:t>应成立信息安全协调 小组</a:t>
                      </a:r>
                      <a:endParaRPr lang="en-US" altLang="zh-CN" sz="2000" dirty="0"/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2000" dirty="0"/>
                        <a:t> a)</a:t>
                      </a:r>
                      <a:r>
                        <a:rPr lang="zh-CN" altLang="en-US" sz="2000" dirty="0"/>
                        <a:t>应定期对关键工业控制系统开展信息安全风险评估；</a:t>
                      </a:r>
                      <a:endParaRPr lang="en-US" altLang="zh-CN" sz="2000" dirty="0"/>
                    </a:p>
                    <a:p>
                      <a:pPr marL="0" indent="0" algn="l">
                        <a:buNone/>
                      </a:pPr>
                      <a:endParaRPr lang="en-US" altLang="zh-CN" sz="2000" dirty="0"/>
                    </a:p>
                    <a:p>
                      <a:pPr marL="0" indent="0" algn="l">
                        <a:buNone/>
                      </a:pPr>
                      <a:r>
                        <a:rPr lang="en-US" altLang="zh-CN" sz="2000" dirty="0"/>
                        <a:t> b) </a:t>
                      </a:r>
                      <a:r>
                        <a:rPr lang="zh-CN" altLang="en-US" sz="2000" dirty="0"/>
                        <a:t>在工业主机上安装正规的工业防病毒软件</a:t>
                      </a:r>
                      <a:r>
                        <a:rPr lang="en-US" altLang="zh-CN" sz="2000" dirty="0"/>
                        <a:t>;</a:t>
                      </a:r>
                    </a:p>
                    <a:p>
                      <a:pPr marL="0" indent="0" algn="l">
                        <a:buNone/>
                      </a:pPr>
                      <a:endParaRPr lang="en-US" altLang="zh-CN" sz="2000" dirty="0"/>
                    </a:p>
                    <a:p>
                      <a:pPr marL="0" indent="0" algn="l">
                        <a:buNone/>
                      </a:pPr>
                      <a:r>
                        <a:rPr lang="en-US" altLang="zh-CN" sz="2000" dirty="0"/>
                        <a:t>c)</a:t>
                      </a:r>
                      <a:r>
                        <a:rPr lang="zh-CN" altLang="en-US" sz="2000" dirty="0"/>
                        <a:t>应在工业主机上进行安全配置和补丁管理 </a:t>
                      </a:r>
                    </a:p>
                  </a:txBody>
                  <a:tcPr marL="91392" marR="91392" marT="45696" marB="45696" anchor="ctr" anchorCtr="1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2000" dirty="0"/>
                        <a:t>a)</a:t>
                      </a:r>
                      <a:r>
                        <a:rPr lang="zh-CN" altLang="en-US" sz="2000" dirty="0"/>
                        <a:t>工业控制网络边界应具有边界防护能力</a:t>
                      </a:r>
                      <a:r>
                        <a:rPr lang="en-US" altLang="zh-CN" sz="2000" dirty="0"/>
                        <a:t>;</a:t>
                      </a:r>
                    </a:p>
                    <a:p>
                      <a:pPr marL="0" indent="0" algn="l">
                        <a:buNone/>
                      </a:pPr>
                      <a:endParaRPr lang="en-US" altLang="zh-CN" sz="2000" dirty="0"/>
                    </a:p>
                    <a:p>
                      <a:pPr marL="0" indent="0" algn="l">
                        <a:buNone/>
                      </a:pPr>
                      <a:r>
                        <a:rPr lang="en-US" altLang="zh-CN" sz="2000" dirty="0"/>
                        <a:t>b)</a:t>
                      </a:r>
                      <a:r>
                        <a:rPr lang="zh-CN" altLang="en-US" sz="2000" dirty="0"/>
                        <a:t>工业控制设备的远程访问应进行安全管理和加固</a:t>
                      </a:r>
                    </a:p>
                  </a:txBody>
                  <a:tcPr marL="91392" marR="91392" marT="45696" marB="45696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1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40CA6-BB99-EEA8-4F00-461F578CED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工控网加固措施</a:t>
            </a:r>
          </a:p>
        </p:txBody>
      </p:sp>
      <p:sp>
        <p:nvSpPr>
          <p:cNvPr id="8" name="矩形 7"/>
          <p:cNvSpPr/>
          <p:nvPr/>
        </p:nvSpPr>
        <p:spPr>
          <a:xfrm>
            <a:off x="673331" y="838186"/>
            <a:ext cx="620337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3B</a:t>
            </a:r>
            <a:r>
              <a:rPr lang="zh-CN" altLang="en-US" sz="1600" dirty="0">
                <a:solidFill>
                  <a:srgbClr val="FF0000"/>
                </a:solidFill>
              </a:rPr>
              <a:t>工业控制设备的远程访问应进行安全管理和加固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B73B98-E900-636E-85FA-61BEE5060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1" y="1498668"/>
            <a:ext cx="10846982" cy="512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AF89A-7C21-41C6-BF63-FF83B452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562" y="0"/>
            <a:ext cx="11610876" cy="758456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工控网加固措施</a:t>
            </a:r>
          </a:p>
        </p:txBody>
      </p:sp>
      <p:sp>
        <p:nvSpPr>
          <p:cNvPr id="7" name="矩形 6"/>
          <p:cNvSpPr/>
          <p:nvPr/>
        </p:nvSpPr>
        <p:spPr>
          <a:xfrm>
            <a:off x="515390" y="464113"/>
            <a:ext cx="620337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3B</a:t>
            </a:r>
            <a:r>
              <a:rPr lang="zh-CN" altLang="en-US" sz="1600" dirty="0">
                <a:solidFill>
                  <a:srgbClr val="FF0000"/>
                </a:solidFill>
              </a:rPr>
              <a:t>工业控制设备的远程访问应进行安全管理和加固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98121B-70BC-2C79-7B8E-5AA87967D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90" y="1222568"/>
            <a:ext cx="10499940" cy="53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" y="-120"/>
            <a:ext cx="12187299" cy="6857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7413" y="2065492"/>
            <a:ext cx="3937483" cy="1230461"/>
          </a:xfrm>
          <a:prstGeom prst="rect">
            <a:avLst/>
          </a:prstGeom>
          <a:noFill/>
        </p:spPr>
        <p:txBody>
          <a:bodyPr wrap="none" lIns="121854" tIns="60926" rIns="121854" bIns="60926" rtlCol="0">
            <a:spAutoFit/>
          </a:bodyPr>
          <a:lstStyle/>
          <a:p>
            <a:pPr algn="r" defTabSz="1219225">
              <a:defRPr/>
            </a:pPr>
            <a:r>
              <a:rPr lang="zh-CN" altLang="en-US" sz="7196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324449" y="3604116"/>
            <a:ext cx="6025774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29819" y="3796082"/>
            <a:ext cx="3035314" cy="615164"/>
          </a:xfrm>
          <a:prstGeom prst="rect">
            <a:avLst/>
          </a:prstGeom>
          <a:noFill/>
        </p:spPr>
        <p:txBody>
          <a:bodyPr wrap="none" lIns="121854" tIns="60926" rIns="121854" bIns="60926" rtlCol="0">
            <a:spAutoFit/>
          </a:bodyPr>
          <a:lstStyle/>
          <a:p>
            <a:pPr lvl="0" algn="r"/>
            <a:r>
              <a:rPr lang="en-US" altLang="zh-CN" sz="3198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sz="3198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</a:p>
        </p:txBody>
      </p:sp>
    </p:spTree>
    <p:extLst>
      <p:ext uri="{BB962C8B-B14F-4D97-AF65-F5344CB8AC3E}">
        <p14:creationId xmlns:p14="http://schemas.microsoft.com/office/powerpoint/2010/main" val="6457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DF64F7-D3F2-43D2-9B25-1E24CB80D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50D6F8-C882-4D99-BDBF-964479F4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990" y="1379058"/>
            <a:ext cx="10361428" cy="52595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zh-CN" altLang="en-US" dirty="0"/>
              <a:t>近半年信息安全风险源识别、评估、处置记录</a:t>
            </a:r>
            <a:r>
              <a:rPr lang="en-US" altLang="zh-CN" dirty="0">
                <a:solidFill>
                  <a:srgbClr val="FF0000"/>
                </a:solidFill>
              </a:rPr>
              <a:t>1B</a:t>
            </a:r>
            <a:r>
              <a:rPr lang="en-US" altLang="zh-CN" dirty="0"/>
              <a:t>/</a:t>
            </a:r>
            <a:r>
              <a:rPr lang="en-US" altLang="zh-CN" dirty="0">
                <a:solidFill>
                  <a:srgbClr val="FF0000"/>
                </a:solidFill>
              </a:rPr>
              <a:t>2A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zh-CN" altLang="en-US" dirty="0"/>
              <a:t>工控主机防病毒软件等安全配置截图</a:t>
            </a:r>
            <a:r>
              <a:rPr lang="en-US" altLang="zh-CN" dirty="0">
                <a:solidFill>
                  <a:srgbClr val="FF0000"/>
                </a:solidFill>
              </a:rPr>
              <a:t>2B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zh-CN" altLang="en-US" dirty="0"/>
              <a:t>工控主机补丁管理方法与记录</a:t>
            </a:r>
            <a:r>
              <a:rPr lang="en-US" altLang="zh-CN" dirty="0">
                <a:solidFill>
                  <a:srgbClr val="FF0000"/>
                </a:solidFill>
              </a:rPr>
              <a:t>2C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zh-CN" altLang="en-US" dirty="0"/>
              <a:t>工控网边界的防火墙等安全设备配置情况</a:t>
            </a:r>
            <a:r>
              <a:rPr lang="en-US" altLang="zh-CN" dirty="0">
                <a:solidFill>
                  <a:srgbClr val="FF0000"/>
                </a:solidFill>
              </a:rPr>
              <a:t>3A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zh-CN" altLang="en-US" dirty="0"/>
              <a:t>工控网络远程访问安全管理情况</a:t>
            </a:r>
            <a:r>
              <a:rPr lang="en-US" altLang="zh-CN" dirty="0">
                <a:solidFill>
                  <a:srgbClr val="FF0000"/>
                </a:solidFill>
              </a:rPr>
              <a:t>3B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zh-CN" altLang="en-US" dirty="0"/>
              <a:t>工控网加固措施</a:t>
            </a:r>
            <a:r>
              <a:rPr lang="en-US" altLang="zh-CN" dirty="0">
                <a:solidFill>
                  <a:srgbClr val="FF0000"/>
                </a:solidFill>
              </a:rPr>
              <a:t>3B</a:t>
            </a:r>
          </a:p>
        </p:txBody>
      </p:sp>
    </p:spTree>
    <p:extLst>
      <p:ext uri="{BB962C8B-B14F-4D97-AF65-F5344CB8AC3E}">
        <p14:creationId xmlns:p14="http://schemas.microsoft.com/office/powerpoint/2010/main" val="27602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4AF76-760F-F69E-BAB3-CBA1EE00E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86" y="418855"/>
            <a:ext cx="9144000" cy="682693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信息安全协调小组</a:t>
            </a:r>
          </a:p>
        </p:txBody>
      </p:sp>
      <p:sp>
        <p:nvSpPr>
          <p:cNvPr id="4" name="矩形 3"/>
          <p:cNvSpPr/>
          <p:nvPr/>
        </p:nvSpPr>
        <p:spPr>
          <a:xfrm>
            <a:off x="839585" y="851974"/>
            <a:ext cx="4050381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1B</a:t>
            </a:r>
            <a:r>
              <a:rPr lang="zh-CN" altLang="en-US" sz="1600" dirty="0">
                <a:solidFill>
                  <a:srgbClr val="FF0000"/>
                </a:solidFill>
              </a:rPr>
              <a:t>应成立信息安全协调 小组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8A80484-B28D-F491-1AD9-C095ABD3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26" y="1101548"/>
            <a:ext cx="7772400" cy="55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93FFC-D334-4F1F-929F-9E27F256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60" y="355281"/>
            <a:ext cx="11418371" cy="758456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近半年信息安全风险源识别、评估、处置记录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674575" y="799672"/>
            <a:ext cx="8980683" cy="4862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2A</a:t>
            </a:r>
            <a:r>
              <a:rPr lang="zh-CN" altLang="en-US" sz="1600" dirty="0">
                <a:solidFill>
                  <a:srgbClr val="FF0000"/>
                </a:solidFill>
              </a:rPr>
              <a:t>应定期对关键工业控制系统开展信息安全风险评估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416C87-E430-E297-7737-2D035660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90" y="1285959"/>
            <a:ext cx="10064309" cy="53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93FFC-D334-4F1F-929F-9E27F256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60" y="355281"/>
            <a:ext cx="11418371" cy="758456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近半年信息安全风险源识别、评估、处置记录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674575" y="799672"/>
            <a:ext cx="8980683" cy="4862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2A</a:t>
            </a:r>
            <a:r>
              <a:rPr lang="zh-CN" altLang="en-US" sz="1600" dirty="0">
                <a:solidFill>
                  <a:srgbClr val="FF0000"/>
                </a:solidFill>
              </a:rPr>
              <a:t>应定期对关键工业控制系统开展信息安全风险评估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0EBBB9D-182B-6E02-C20C-85257A19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75" y="1558128"/>
            <a:ext cx="9213704" cy="521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93FFC-D334-4F1F-929F-9E27F256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60" y="355281"/>
            <a:ext cx="11755255" cy="758456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工控主机防病毒软件等安全配置截图</a:t>
            </a:r>
          </a:p>
        </p:txBody>
      </p:sp>
      <p:sp>
        <p:nvSpPr>
          <p:cNvPr id="7" name="矩形 6"/>
          <p:cNvSpPr/>
          <p:nvPr/>
        </p:nvSpPr>
        <p:spPr>
          <a:xfrm>
            <a:off x="649990" y="837341"/>
            <a:ext cx="509410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2B</a:t>
            </a:r>
            <a:r>
              <a:rPr lang="zh-CN" altLang="en-US" sz="1600" dirty="0">
                <a:solidFill>
                  <a:srgbClr val="FF0000"/>
                </a:solidFill>
              </a:rPr>
              <a:t>在工业主机上安装正规的工业防病毒软件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106FF7-BA2E-D061-09FA-69E144BFE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89" y="1404630"/>
            <a:ext cx="10790643" cy="51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93FFC-D334-4F1F-929F-9E27F256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071" y="170615"/>
            <a:ext cx="11755255" cy="9393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工控主机补丁管理方法与记录</a:t>
            </a:r>
          </a:p>
        </p:txBody>
      </p:sp>
      <p:sp>
        <p:nvSpPr>
          <p:cNvPr id="6" name="矩形 5"/>
          <p:cNvSpPr/>
          <p:nvPr/>
        </p:nvSpPr>
        <p:spPr>
          <a:xfrm>
            <a:off x="609141" y="748342"/>
            <a:ext cx="564079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2C</a:t>
            </a:r>
            <a:r>
              <a:rPr lang="zh-CN" altLang="en-US" sz="1600" dirty="0">
                <a:solidFill>
                  <a:srgbClr val="FF0000"/>
                </a:solidFill>
              </a:rPr>
              <a:t>应在工业主机上进行安全配置和补丁管理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E1C3FDD-875A-50A9-E80C-CB27BB7D6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41" y="1234628"/>
            <a:ext cx="10583120" cy="50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93FFC-D334-4F1F-929F-9E27F256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071" y="170615"/>
            <a:ext cx="11755255" cy="1387255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dirty="0"/>
              <a:t>工控主机补丁管理方法与记录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0580BD3-DC40-4911-A45C-CEB6013CBB1E}"/>
              </a:ext>
            </a:extLst>
          </p:cNvPr>
          <p:cNvSpPr txBox="1"/>
          <p:nvPr/>
        </p:nvSpPr>
        <p:spPr>
          <a:xfrm>
            <a:off x="305107" y="1427774"/>
            <a:ext cx="111082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zh-CN" altLang="en-US" sz="1600" dirty="0"/>
              <a:t>补丁更新设置：</a:t>
            </a:r>
            <a:endParaRPr lang="en-US" altLang="zh-CN" sz="1600" dirty="0"/>
          </a:p>
          <a:p>
            <a:r>
              <a:rPr lang="zh-CN" altLang="en-US" sz="1600" dirty="0"/>
              <a:t>        工控主机打补丁过程，域控设置更新策略，防火墙将更新服务器放入白名单，在不开通</a:t>
            </a:r>
            <a:r>
              <a:rPr lang="en-US" altLang="zh-CN" sz="1600" dirty="0"/>
              <a:t>Internet</a:t>
            </a:r>
            <a:r>
              <a:rPr lang="zh-CN" altLang="en-US" sz="1600" dirty="0"/>
              <a:t>网情况下也可以更新。</a:t>
            </a:r>
            <a:endParaRPr lang="en-US" altLang="zh-CN" sz="1600" dirty="0"/>
          </a:p>
          <a:p>
            <a:r>
              <a:rPr lang="zh-CN" altLang="en-US" sz="1600" dirty="0"/>
              <a:t>更新策略下图：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1" y="3245970"/>
            <a:ext cx="4303443" cy="3279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41" y="3304157"/>
            <a:ext cx="5316699" cy="31334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9141" y="1155666"/>
            <a:ext cx="564079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2C</a:t>
            </a:r>
            <a:r>
              <a:rPr lang="zh-CN" altLang="en-US" sz="1600" dirty="0">
                <a:solidFill>
                  <a:srgbClr val="FF0000"/>
                </a:solidFill>
              </a:rPr>
              <a:t>应在工业主机上进行安全配置和补丁管理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690c6fb-5035-47d2-a3b0-7c38e9da139f}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>
          <a:solidFill>
            <a:srgbClr val="C55A1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自定义设计方案">
  <a:themeElements>
    <a:clrScheme name="自定义 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3CB7C6"/>
      </a:accent2>
      <a:accent3>
        <a:srgbClr val="BFBFBF"/>
      </a:accent3>
      <a:accent4>
        <a:srgbClr val="3CB7C6"/>
      </a:accent4>
      <a:accent5>
        <a:srgbClr val="BFBFBF"/>
      </a:accent5>
      <a:accent6>
        <a:srgbClr val="3CB7C6"/>
      </a:accent6>
      <a:hlink>
        <a:srgbClr val="BFBFBF"/>
      </a:hlink>
      <a:folHlink>
        <a:srgbClr val="3CB7C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自定义设计方案">
  <a:themeElements>
    <a:clrScheme name="自定义 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3CB7C6"/>
      </a:accent2>
      <a:accent3>
        <a:srgbClr val="BFBFBF"/>
      </a:accent3>
      <a:accent4>
        <a:srgbClr val="3CB7C6"/>
      </a:accent4>
      <a:accent5>
        <a:srgbClr val="BFBFBF"/>
      </a:accent5>
      <a:accent6>
        <a:srgbClr val="3CB7C6"/>
      </a:accent6>
      <a:hlink>
        <a:srgbClr val="BFBFBF"/>
      </a:hlink>
      <a:folHlink>
        <a:srgbClr val="3CB7C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自定义设计方案">
  <a:themeElements>
    <a:clrScheme name="自定义 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3CB7C6"/>
      </a:accent2>
      <a:accent3>
        <a:srgbClr val="BFBFBF"/>
      </a:accent3>
      <a:accent4>
        <a:srgbClr val="3CB7C6"/>
      </a:accent4>
      <a:accent5>
        <a:srgbClr val="BFBFBF"/>
      </a:accent5>
      <a:accent6>
        <a:srgbClr val="3CB7C6"/>
      </a:accent6>
      <a:hlink>
        <a:srgbClr val="BFBFBF"/>
      </a:hlink>
      <a:folHlink>
        <a:srgbClr val="3CB7C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Segoe UI Black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定义设计方案">
  <a:themeElements>
    <a:clrScheme name="自定义 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3CB7C6"/>
      </a:accent2>
      <a:accent3>
        <a:srgbClr val="BFBFBF"/>
      </a:accent3>
      <a:accent4>
        <a:srgbClr val="3CB7C6"/>
      </a:accent4>
      <a:accent5>
        <a:srgbClr val="BFBFBF"/>
      </a:accent5>
      <a:accent6>
        <a:srgbClr val="3CB7C6"/>
      </a:accent6>
      <a:hlink>
        <a:srgbClr val="BFBFBF"/>
      </a:hlink>
      <a:folHlink>
        <a:srgbClr val="3CB7C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自定义设计方案">
  <a:themeElements>
    <a:clrScheme name="自定义 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3CB7C6"/>
      </a:accent2>
      <a:accent3>
        <a:srgbClr val="BFBFBF"/>
      </a:accent3>
      <a:accent4>
        <a:srgbClr val="3CB7C6"/>
      </a:accent4>
      <a:accent5>
        <a:srgbClr val="BFBFBF"/>
      </a:accent5>
      <a:accent6>
        <a:srgbClr val="3CB7C6"/>
      </a:accent6>
      <a:hlink>
        <a:srgbClr val="BFBFBF"/>
      </a:hlink>
      <a:folHlink>
        <a:srgbClr val="3CB7C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自定义 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3CB7C6"/>
      </a:accent2>
      <a:accent3>
        <a:srgbClr val="BFBFBF"/>
      </a:accent3>
      <a:accent4>
        <a:srgbClr val="3CB7C6"/>
      </a:accent4>
      <a:accent5>
        <a:srgbClr val="BFBFBF"/>
      </a:accent5>
      <a:accent6>
        <a:srgbClr val="3CB7C6"/>
      </a:accent6>
      <a:hlink>
        <a:srgbClr val="BFBFBF"/>
      </a:hlink>
      <a:folHlink>
        <a:srgbClr val="3CB7C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823</Words>
  <Application>Microsoft Macintosh PowerPoint</Application>
  <PresentationFormat>宽屏</PresentationFormat>
  <Paragraphs>85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17</vt:i4>
      </vt:variant>
      <vt:variant>
        <vt:lpstr>幻灯片标题</vt:lpstr>
      </vt:variant>
      <vt:variant>
        <vt:i4>22</vt:i4>
      </vt:variant>
    </vt:vector>
  </HeadingPairs>
  <TitlesOfParts>
    <vt:vector size="46" baseType="lpstr">
      <vt:lpstr>等线</vt:lpstr>
      <vt:lpstr>微软雅黑</vt:lpstr>
      <vt:lpstr>印品黑体</vt:lpstr>
      <vt:lpstr>Arial</vt:lpstr>
      <vt:lpstr>Calibri</vt:lpstr>
      <vt:lpstr>Calibri Light</vt:lpstr>
      <vt:lpstr>Segoe UI</vt:lpstr>
      <vt:lpstr>2_自定义设计方案</vt:lpstr>
      <vt:lpstr>2_Office 主题</vt:lpstr>
      <vt:lpstr>自定义设计方案</vt:lpstr>
      <vt:lpstr>1_Office 主题</vt:lpstr>
      <vt:lpstr>3_自定义设计方案</vt:lpstr>
      <vt:lpstr>1_自定义设计方案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13_自定义设计方案</vt:lpstr>
      <vt:lpstr>14_自定义设计方案</vt:lpstr>
      <vt:lpstr>PowerPoint 演示文稿</vt:lpstr>
      <vt:lpstr>PowerPoint 演示文稿</vt:lpstr>
      <vt:lpstr>目录</vt:lpstr>
      <vt:lpstr>信息安全协调小组</vt:lpstr>
      <vt:lpstr>近半年信息安全风险源识别、评估、处置记录</vt:lpstr>
      <vt:lpstr>近半年信息安全风险源识别、评估、处置记录</vt:lpstr>
      <vt:lpstr>工控主机防病毒软件等安全配置截图</vt:lpstr>
      <vt:lpstr>工控主机补丁管理方法与记录</vt:lpstr>
      <vt:lpstr>工控主机补丁管理方法与记录</vt:lpstr>
      <vt:lpstr>工控主机补丁管理方法与记录</vt:lpstr>
      <vt:lpstr>工控主机补丁管理方法与记录</vt:lpstr>
      <vt:lpstr>工控网边界的防火墙等安全设备配置情况</vt:lpstr>
      <vt:lpstr>工控网边界的防火墙等安全设备配置情况</vt:lpstr>
      <vt:lpstr>工控网边界的防火墙等安全设备配置情况</vt:lpstr>
      <vt:lpstr>工控网边界的防火墙等安全设备配置情况</vt:lpstr>
      <vt:lpstr>工控网络远程访问安全管理情况</vt:lpstr>
      <vt:lpstr>工控网络远程访问安全管理情况</vt:lpstr>
      <vt:lpstr>工控网加固措施</vt:lpstr>
      <vt:lpstr>工控网加固措施</vt:lpstr>
      <vt:lpstr>工控网加固措施</vt:lpstr>
      <vt:lpstr>工控网加固措施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Cecilia.Li/李思娴6290127</dc:creator>
  <cp:lastModifiedBy>心童 瞿</cp:lastModifiedBy>
  <cp:revision>413</cp:revision>
  <dcterms:created xsi:type="dcterms:W3CDTF">2020-10-22T08:11:40Z</dcterms:created>
  <dcterms:modified xsi:type="dcterms:W3CDTF">2023-11-06T03:42:39Z</dcterms:modified>
</cp:coreProperties>
</file>