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23"/>
  </p:notesMasterIdLst>
  <p:sldIdLst>
    <p:sldId id="420" r:id="rId4"/>
    <p:sldId id="438" r:id="rId5"/>
    <p:sldId id="446" r:id="rId6"/>
    <p:sldId id="445" r:id="rId7"/>
    <p:sldId id="447" r:id="rId8"/>
    <p:sldId id="430" r:id="rId9"/>
    <p:sldId id="444" r:id="rId10"/>
    <p:sldId id="431" r:id="rId11"/>
    <p:sldId id="443" r:id="rId12"/>
    <p:sldId id="433" r:id="rId13"/>
    <p:sldId id="448" r:id="rId14"/>
    <p:sldId id="450" r:id="rId15"/>
    <p:sldId id="449" r:id="rId16"/>
    <p:sldId id="434" r:id="rId17"/>
    <p:sldId id="435" r:id="rId18"/>
    <p:sldId id="440" r:id="rId19"/>
    <p:sldId id="441" r:id="rId20"/>
    <p:sldId id="452" r:id="rId21"/>
    <p:sldId id="451" r:id="rId22"/>
  </p:sldIdLst>
  <p:sldSz cx="12190413"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9FF"/>
    <a:srgbClr val="336699"/>
    <a:srgbClr val="00418F"/>
    <a:srgbClr val="EF8201"/>
    <a:srgbClr val="0063DB"/>
    <a:srgbClr val="014193"/>
    <a:srgbClr val="E25600"/>
    <a:srgbClr val="FFFFFF"/>
    <a:srgbClr val="0175BE"/>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3883" autoAdjust="0"/>
  </p:normalViewPr>
  <p:slideViewPr>
    <p:cSldViewPr>
      <p:cViewPr varScale="1">
        <p:scale>
          <a:sx n="107" d="100"/>
          <a:sy n="107" d="100"/>
        </p:scale>
        <p:origin x="840" y="1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9F1FAED0-7D10-4239-9B56-C55805060B86}" type="datetimeFigureOut">
              <a:rPr lang="zh-CN" altLang="en-US" smtClean="0"/>
              <a:t>2022-07-06</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1C147A23-5BA8-44CE-9215-79B767159C4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C147A23-5BA8-44CE-9215-79B767159C41}" type="slidenum">
              <a:rPr lang="zh-CN" altLang="en-US" smtClean="0"/>
              <a:t>4</a:t>
            </a:fld>
            <a:endParaRPr lang="zh-CN" altLang="en-US" dirty="0"/>
          </a:p>
        </p:txBody>
      </p:sp>
    </p:spTree>
    <p:extLst>
      <p:ext uri="{BB962C8B-B14F-4D97-AF65-F5344CB8AC3E}">
        <p14:creationId xmlns:p14="http://schemas.microsoft.com/office/powerpoint/2010/main" val="3933640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C147A23-5BA8-44CE-9215-79B767159C41}" type="slidenum">
              <a:rPr lang="zh-CN" altLang="en-US" smtClean="0"/>
              <a:t>5</a:t>
            </a:fld>
            <a:endParaRPr lang="zh-CN" altLang="en-US" dirty="0"/>
          </a:p>
        </p:txBody>
      </p:sp>
    </p:spTree>
    <p:extLst>
      <p:ext uri="{BB962C8B-B14F-4D97-AF65-F5344CB8AC3E}">
        <p14:creationId xmlns:p14="http://schemas.microsoft.com/office/powerpoint/2010/main" val="417946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2413" cy="2387600"/>
          </a:xfrm>
          <a:prstGeom prst="rect">
            <a:avLst/>
          </a:prstGeom>
        </p:spPr>
        <p:txBody>
          <a:bodyPr anchor="b"/>
          <a:lstStyle>
            <a:lvl1pPr algn="ctr">
              <a:defRPr sz="60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2413" cy="1655762"/>
          </a:xfrm>
          <a:prstGeom prst="rect">
            <a:avLst/>
          </a:prstGeom>
        </p:spPr>
        <p:txBody>
          <a:bodyPr/>
          <a:lstStyle>
            <a:lvl1pPr marL="0" indent="0" algn="ctr">
              <a:buNone/>
              <a:defRPr sz="2400">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D75327BE-6B10-4562-A153-580747D4E24F}" type="datetimeFigureOut">
              <a:rPr lang="zh-CN" altLang="en-US" smtClean="0"/>
              <a:t>2022-07-06</a:t>
            </a:fld>
            <a:endParaRPr lang="zh-CN" altLang="en-US" dirty="0"/>
          </a:p>
        </p:txBody>
      </p:sp>
      <p:sp>
        <p:nvSpPr>
          <p:cNvPr id="5" name="页脚占位符 4"/>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8B79DBD0-4AF0-4854-83EE-AA6A660DF87B}"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4013"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hasCustomPrompt="1"/>
          </p:nvPr>
        </p:nvSpPr>
        <p:spPr>
          <a:xfrm>
            <a:off x="838200" y="1825625"/>
            <a:ext cx="10514013" cy="4351338"/>
          </a:xfrm>
          <a:prstGeom prst="rect">
            <a:avLst/>
          </a:prstGeo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D75327BE-6B10-4562-A153-580747D4E24F}" type="datetimeFigureOut">
              <a:rPr lang="zh-CN" altLang="en-US" smtClean="0"/>
              <a:t>2022-07-06</a:t>
            </a:fld>
            <a:endParaRPr lang="zh-CN" altLang="en-US" dirty="0"/>
          </a:p>
        </p:txBody>
      </p:sp>
      <p:sp>
        <p:nvSpPr>
          <p:cNvPr id="5" name="页脚占位符 4"/>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8B79DBD0-4AF0-4854-83EE-AA6A660DF87B}" type="slidenum">
              <a:rPr lang="zh-CN" altLang="en-US" smtClean="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7313" cy="5811838"/>
          </a:xfrm>
          <a:prstGeom prst="rect">
            <a:avLst/>
          </a:prstGeom>
        </p:spPr>
        <p:txBody>
          <a:bodyPr vert="eaVert"/>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D75327BE-6B10-4562-A153-580747D4E24F}" type="datetimeFigureOut">
              <a:rPr lang="zh-CN" altLang="en-US" smtClean="0"/>
              <a:t>2022-07-06</a:t>
            </a:fld>
            <a:endParaRPr lang="zh-CN" altLang="en-US" dirty="0"/>
          </a:p>
        </p:txBody>
      </p:sp>
      <p:sp>
        <p:nvSpPr>
          <p:cNvPr id="5" name="页脚占位符 4"/>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8B79DBD0-4AF0-4854-83EE-AA6A660DF87B}"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6EC894D-09CB-4DE7-A121-44A8E704B94B}" type="datetimeFigureOut">
              <a:rPr lang="zh-CN" altLang="en-US" smtClean="0"/>
              <a:t>2022-07-06</a:t>
            </a:fld>
            <a:endParaRPr lang="zh-CN" altLang="en-US" dirty="0"/>
          </a:p>
        </p:txBody>
      </p:sp>
      <p:sp>
        <p:nvSpPr>
          <p:cNvPr id="5" name="页脚占位符 4"/>
          <p:cNvSpPr>
            <a:spLocks noGrp="1"/>
          </p:cNvSpPr>
          <p:nvPr>
            <p:ph type="ftr" sz="quarter" idx="11"/>
          </p:nvPr>
        </p:nvSpPr>
        <p:spPr>
          <a:xfrm>
            <a:off x="4165600" y="6356350"/>
            <a:ext cx="3859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AB2F72D-0145-4728-BBF6-AFA599DFD9DE}"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09600" y="1600200"/>
            <a:ext cx="10971213" cy="4525963"/>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6EC894D-09CB-4DE7-A121-44A8E704B94B}" type="datetimeFigureOut">
              <a:rPr lang="zh-CN" altLang="en-US" smtClean="0"/>
              <a:t>2022-07-06</a:t>
            </a:fld>
            <a:endParaRPr lang="zh-CN" altLang="en-US" dirty="0"/>
          </a:p>
        </p:txBody>
      </p:sp>
      <p:sp>
        <p:nvSpPr>
          <p:cNvPr id="5" name="页脚占位符 4"/>
          <p:cNvSpPr>
            <a:spLocks noGrp="1"/>
          </p:cNvSpPr>
          <p:nvPr>
            <p:ph type="ftr" sz="quarter" idx="11"/>
          </p:nvPr>
        </p:nvSpPr>
        <p:spPr>
          <a:xfrm>
            <a:off x="4165600" y="6356350"/>
            <a:ext cx="3859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AB2F72D-0145-4728-BBF6-AFA599DFD9DE}"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a:prstGeom prst="rect">
            <a:avLst/>
          </a:prstGeo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963613" y="2906713"/>
            <a:ext cx="10361612" cy="1500187"/>
          </a:xfrm>
          <a:prstGeom prst="rect">
            <a:avLst/>
          </a:prstGeom>
        </p:spPr>
        <p:txBody>
          <a:bodyPr anchor="b"/>
          <a:lstStyle>
            <a:lvl1pPr marL="0" indent="0">
              <a:buNone/>
              <a:defRPr sz="2000">
                <a:solidFill>
                  <a:schemeClr val="tx1">
                    <a:tint val="75000"/>
                  </a:schemeClr>
                </a:solidFill>
                <a:latin typeface="微软雅黑" panose="020B0503020204020204" pitchFamily="34" charset="-122"/>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6EC894D-09CB-4DE7-A121-44A8E704B94B}" type="datetimeFigureOut">
              <a:rPr lang="zh-CN" altLang="en-US" smtClean="0"/>
              <a:t>2022-07-06</a:t>
            </a:fld>
            <a:endParaRPr lang="zh-CN" altLang="en-US" dirty="0"/>
          </a:p>
        </p:txBody>
      </p:sp>
      <p:sp>
        <p:nvSpPr>
          <p:cNvPr id="5" name="页脚占位符 4"/>
          <p:cNvSpPr>
            <a:spLocks noGrp="1"/>
          </p:cNvSpPr>
          <p:nvPr>
            <p:ph type="ftr" sz="quarter" idx="11"/>
          </p:nvPr>
        </p:nvSpPr>
        <p:spPr>
          <a:xfrm>
            <a:off x="4165600" y="6356350"/>
            <a:ext cx="3859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AB2F72D-0145-4728-BBF6-AFA599DFD9DE}"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408613" cy="4525963"/>
          </a:xfrm>
          <a:prstGeom prst="rect">
            <a:avLst/>
          </a:prstGeo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0613" y="1600200"/>
            <a:ext cx="5410200" cy="4525963"/>
          </a:xfrm>
          <a:prstGeom prst="rect">
            <a:avLst/>
          </a:prstGeo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6EC894D-09CB-4DE7-A121-44A8E704B94B}" type="datetimeFigureOut">
              <a:rPr lang="zh-CN" altLang="en-US" smtClean="0"/>
              <a:t>2022-07-06</a:t>
            </a:fld>
            <a:endParaRPr lang="zh-CN" altLang="en-US" dirty="0"/>
          </a:p>
        </p:txBody>
      </p:sp>
      <p:sp>
        <p:nvSpPr>
          <p:cNvPr id="6" name="页脚占位符 5"/>
          <p:cNvSpPr>
            <a:spLocks noGrp="1"/>
          </p:cNvSpPr>
          <p:nvPr>
            <p:ph type="ftr" sz="quarter" idx="11"/>
          </p:nvPr>
        </p:nvSpPr>
        <p:spPr>
          <a:xfrm>
            <a:off x="4165600" y="6356350"/>
            <a:ext cx="3859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AB2F72D-0145-4728-BBF6-AFA599DFD9DE}"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92838" y="1535113"/>
            <a:ext cx="5387975" cy="639762"/>
          </a:xfrm>
          <a:prstGeom prst="rect">
            <a:avLst/>
          </a:prstGeo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92838" y="2174875"/>
            <a:ext cx="5387975" cy="3951288"/>
          </a:xfrm>
          <a:prstGeom prst="rect">
            <a:avLst/>
          </a:prstGeo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09600"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6EC894D-09CB-4DE7-A121-44A8E704B94B}" type="datetimeFigureOut">
              <a:rPr lang="zh-CN" altLang="en-US" smtClean="0"/>
              <a:t>2022-07-06</a:t>
            </a:fld>
            <a:endParaRPr lang="zh-CN" altLang="en-US" dirty="0"/>
          </a:p>
        </p:txBody>
      </p:sp>
      <p:sp>
        <p:nvSpPr>
          <p:cNvPr id="8" name="页脚占位符 7"/>
          <p:cNvSpPr>
            <a:spLocks noGrp="1"/>
          </p:cNvSpPr>
          <p:nvPr>
            <p:ph type="ftr" sz="quarter" idx="11"/>
          </p:nvPr>
        </p:nvSpPr>
        <p:spPr>
          <a:xfrm>
            <a:off x="4165600" y="6356350"/>
            <a:ext cx="3859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8736013"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AB2F72D-0145-4728-BBF6-AFA599DFD9DE}"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609600"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6EC894D-09CB-4DE7-A121-44A8E704B94B}" type="datetimeFigureOut">
              <a:rPr lang="zh-CN" altLang="en-US" smtClean="0"/>
              <a:t>2022-07-06</a:t>
            </a:fld>
            <a:endParaRPr lang="zh-CN" altLang="en-US" dirty="0"/>
          </a:p>
        </p:txBody>
      </p:sp>
      <p:sp>
        <p:nvSpPr>
          <p:cNvPr id="4" name="页脚占位符 3"/>
          <p:cNvSpPr>
            <a:spLocks noGrp="1"/>
          </p:cNvSpPr>
          <p:nvPr>
            <p:ph type="ftr" sz="quarter" idx="11"/>
          </p:nvPr>
        </p:nvSpPr>
        <p:spPr>
          <a:xfrm>
            <a:off x="4165600" y="6356350"/>
            <a:ext cx="3859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8736013"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AB2F72D-0145-4728-BBF6-AFA599DFD9DE}"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a:prstGeom prst="rect">
            <a:avLst/>
          </a:prstGeo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765675" y="273050"/>
            <a:ext cx="6815138" cy="5853113"/>
          </a:xfrm>
          <a:prstGeom prst="rect">
            <a:avLst/>
          </a:prstGeo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609600" y="1435100"/>
            <a:ext cx="4010025" cy="4691063"/>
          </a:xfrm>
          <a:prstGeom prst="rect">
            <a:avLst/>
          </a:prstGeo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6EC894D-09CB-4DE7-A121-44A8E704B94B}" type="datetimeFigureOut">
              <a:rPr lang="zh-CN" altLang="en-US" smtClean="0"/>
              <a:t>2022-07-06</a:t>
            </a:fld>
            <a:endParaRPr lang="zh-CN" altLang="en-US" dirty="0"/>
          </a:p>
        </p:txBody>
      </p:sp>
      <p:sp>
        <p:nvSpPr>
          <p:cNvPr id="6" name="页脚占位符 5"/>
          <p:cNvSpPr>
            <a:spLocks noGrp="1"/>
          </p:cNvSpPr>
          <p:nvPr>
            <p:ph type="ftr" sz="quarter" idx="11"/>
          </p:nvPr>
        </p:nvSpPr>
        <p:spPr>
          <a:xfrm>
            <a:off x="4165600" y="6356350"/>
            <a:ext cx="3859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AB2F72D-0145-4728-BBF6-AFA599DFD9DE}"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4013"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838200" y="1825625"/>
            <a:ext cx="10514013" cy="435133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D75327BE-6B10-4562-A153-580747D4E24F}" type="datetimeFigureOut">
              <a:rPr lang="zh-CN" altLang="en-US" smtClean="0"/>
              <a:t>2022-07-06</a:t>
            </a:fld>
            <a:endParaRPr lang="zh-CN" altLang="en-US" dirty="0"/>
          </a:p>
        </p:txBody>
      </p:sp>
      <p:sp>
        <p:nvSpPr>
          <p:cNvPr id="5" name="页脚占位符 4"/>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8B79DBD0-4AF0-4854-83EE-AA6A660DF87B}" type="slidenum">
              <a:rPr lang="zh-CN" altLang="en-US" smtClean="0"/>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6EC894D-09CB-4DE7-A121-44A8E704B94B}" type="datetimeFigureOut">
              <a:rPr lang="zh-CN" altLang="en-US" smtClean="0"/>
              <a:t>2022-07-06</a:t>
            </a:fld>
            <a:endParaRPr lang="zh-CN" altLang="en-US" dirty="0"/>
          </a:p>
        </p:txBody>
      </p:sp>
      <p:sp>
        <p:nvSpPr>
          <p:cNvPr id="6" name="页脚占位符 5"/>
          <p:cNvSpPr>
            <a:spLocks noGrp="1"/>
          </p:cNvSpPr>
          <p:nvPr>
            <p:ph type="ftr" sz="quarter" idx="11"/>
          </p:nvPr>
        </p:nvSpPr>
        <p:spPr>
          <a:xfrm>
            <a:off x="4165600" y="6356350"/>
            <a:ext cx="3859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AB2F72D-0145-4728-BBF6-AFA599DFD9DE}"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09600" y="1600200"/>
            <a:ext cx="10971213" cy="4525963"/>
          </a:xfrm>
          <a:prstGeom prst="rect">
            <a:avLst/>
          </a:prstGeo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6EC894D-09CB-4DE7-A121-44A8E704B94B}" type="datetimeFigureOut">
              <a:rPr lang="zh-CN" altLang="en-US" smtClean="0"/>
              <a:t>2022-07-06</a:t>
            </a:fld>
            <a:endParaRPr lang="zh-CN" altLang="en-US" dirty="0"/>
          </a:p>
        </p:txBody>
      </p:sp>
      <p:sp>
        <p:nvSpPr>
          <p:cNvPr id="5" name="页脚占位符 4"/>
          <p:cNvSpPr>
            <a:spLocks noGrp="1"/>
          </p:cNvSpPr>
          <p:nvPr>
            <p:ph type="ftr" sz="quarter" idx="11"/>
          </p:nvPr>
        </p:nvSpPr>
        <p:spPr>
          <a:xfrm>
            <a:off x="4165600" y="6356350"/>
            <a:ext cx="3859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AB2F72D-0145-4728-BBF6-AFA599DFD9DE}"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1613" cy="5851525"/>
          </a:xfrm>
          <a:prstGeom prst="rect">
            <a:avLst/>
          </a:prstGeom>
        </p:spPr>
        <p:txBody>
          <a:bodyPr vert="eaVert"/>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6EC894D-09CB-4DE7-A121-44A8E704B94B}" type="datetimeFigureOut">
              <a:rPr lang="zh-CN" altLang="en-US" smtClean="0"/>
              <a:t>2022-07-06</a:t>
            </a:fld>
            <a:endParaRPr lang="zh-CN" altLang="en-US" dirty="0"/>
          </a:p>
        </p:txBody>
      </p:sp>
      <p:sp>
        <p:nvSpPr>
          <p:cNvPr id="5" name="页脚占位符 4"/>
          <p:cNvSpPr>
            <a:spLocks noGrp="1"/>
          </p:cNvSpPr>
          <p:nvPr>
            <p:ph type="ftr" sz="quarter" idx="11"/>
          </p:nvPr>
        </p:nvSpPr>
        <p:spPr>
          <a:xfrm>
            <a:off x="4165600" y="6356350"/>
            <a:ext cx="3859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AB2F72D-0145-4728-BBF6-AFA599DFD9DE}"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2413" cy="2387600"/>
          </a:xfrm>
          <a:prstGeom prst="rect">
            <a:avLst/>
          </a:prstGeom>
        </p:spPr>
        <p:txBody>
          <a:bodyPr anchor="b"/>
          <a:lstStyle>
            <a:lvl1pPr algn="ctr">
              <a:defRPr sz="60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2413" cy="1655762"/>
          </a:xfrm>
          <a:prstGeom prst="rect">
            <a:avLst/>
          </a:prstGeom>
        </p:spPr>
        <p:txBody>
          <a:bodyPr/>
          <a:lstStyle>
            <a:lvl1pPr marL="0" indent="0" algn="ctr">
              <a:buNone/>
              <a:defRPr sz="2400">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DAC35BE-AF4C-49E7-92EE-21DF60DBA15C}" type="datetimeFigureOut">
              <a:rPr lang="zh-CN" altLang="en-US" smtClean="0"/>
              <a:t>2022-07-06</a:t>
            </a:fld>
            <a:endParaRPr lang="zh-CN" altLang="en-US" dirty="0"/>
          </a:p>
        </p:txBody>
      </p:sp>
      <p:sp>
        <p:nvSpPr>
          <p:cNvPr id="5" name="页脚占位符 4"/>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58DBFCDA-587D-44F5-84FB-A861DF9AAFD9}"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4013"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838200" y="1825625"/>
            <a:ext cx="10514013" cy="435133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DAC35BE-AF4C-49E7-92EE-21DF60DBA15C}" type="datetimeFigureOut">
              <a:rPr lang="zh-CN" altLang="en-US" smtClean="0"/>
              <a:t>2022-07-06</a:t>
            </a:fld>
            <a:endParaRPr lang="zh-CN" altLang="en-US" dirty="0"/>
          </a:p>
        </p:txBody>
      </p:sp>
      <p:sp>
        <p:nvSpPr>
          <p:cNvPr id="5" name="页脚占位符 4"/>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58DBFCDA-587D-44F5-84FB-A861DF9AAFD9}"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4013" cy="2852737"/>
          </a:xfrm>
          <a:prstGeom prst="rect">
            <a:avLst/>
          </a:prstGeom>
        </p:spPr>
        <p:txBody>
          <a:bodyPr anchor="b"/>
          <a:lstStyle>
            <a:lvl1pPr>
              <a:defRPr sz="60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hasCustomPrompt="1"/>
          </p:nvPr>
        </p:nvSpPr>
        <p:spPr>
          <a:xfrm>
            <a:off x="831850" y="4589463"/>
            <a:ext cx="10514013" cy="1500187"/>
          </a:xfrm>
          <a:prstGeom prst="rect">
            <a:avLst/>
          </a:prstGeom>
        </p:spPr>
        <p:txBody>
          <a:bodyPr/>
          <a:lstStyle>
            <a:lvl1pPr marL="0" indent="0">
              <a:buNone/>
              <a:defRPr sz="2400">
                <a:solidFill>
                  <a:schemeClr val="tx1">
                    <a:tint val="75000"/>
                  </a:schemeClr>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DAC35BE-AF4C-49E7-92EE-21DF60DBA15C}" type="datetimeFigureOut">
              <a:rPr lang="zh-CN" altLang="en-US" smtClean="0"/>
              <a:t>2022-07-06</a:t>
            </a:fld>
            <a:endParaRPr lang="zh-CN" altLang="en-US" dirty="0"/>
          </a:p>
        </p:txBody>
      </p:sp>
      <p:sp>
        <p:nvSpPr>
          <p:cNvPr id="5" name="页脚占位符 4"/>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58DBFCDA-587D-44F5-84FB-A861DF9AAFD9}" type="slidenum">
              <a:rPr lang="zh-CN" altLang="en-US" smtClean="0"/>
              <a:t>‹#›</a:t>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4013"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hasCustomPrompt="1"/>
          </p:nvPr>
        </p:nvSpPr>
        <p:spPr>
          <a:xfrm>
            <a:off x="838200" y="1825625"/>
            <a:ext cx="5180013" cy="435133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hasCustomPrompt="1"/>
          </p:nvPr>
        </p:nvSpPr>
        <p:spPr>
          <a:xfrm>
            <a:off x="6170613" y="1825625"/>
            <a:ext cx="5181600" cy="435133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DAC35BE-AF4C-49E7-92EE-21DF60DBA15C}" type="datetimeFigureOut">
              <a:rPr lang="zh-CN" altLang="en-US" smtClean="0"/>
              <a:t>2022-07-06</a:t>
            </a:fld>
            <a:endParaRPr lang="zh-CN" altLang="en-US" dirty="0"/>
          </a:p>
        </p:txBody>
      </p:sp>
      <p:sp>
        <p:nvSpPr>
          <p:cNvPr id="6" name="页脚占位符 5"/>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58DBFCDA-587D-44F5-84FB-A861DF9AAFD9}" type="slidenum">
              <a:rPr lang="zh-CN" altLang="en-US" smtClean="0"/>
              <a:t>‹#›</a:t>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4012"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hasCustomPrompt="1"/>
          </p:nvPr>
        </p:nvSpPr>
        <p:spPr>
          <a:xfrm>
            <a:off x="6170613" y="1681163"/>
            <a:ext cx="5183187" cy="823912"/>
          </a:xfrm>
          <a:prstGeom prst="rect">
            <a:avLst/>
          </a:prstGeo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6" name="内容占位符 5"/>
          <p:cNvSpPr>
            <a:spLocks noGrp="1"/>
          </p:cNvSpPr>
          <p:nvPr>
            <p:ph sz="quarter" idx="4" hasCustomPrompt="1"/>
          </p:nvPr>
        </p:nvSpPr>
        <p:spPr>
          <a:xfrm>
            <a:off x="6170613" y="2505075"/>
            <a:ext cx="5183187" cy="368458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DAC35BE-AF4C-49E7-92EE-21DF60DBA15C}" type="datetimeFigureOut">
              <a:rPr lang="zh-CN" altLang="en-US" smtClean="0"/>
              <a:t>2022-07-06</a:t>
            </a:fld>
            <a:endParaRPr lang="zh-CN" altLang="en-US" dirty="0"/>
          </a:p>
        </p:txBody>
      </p:sp>
      <p:sp>
        <p:nvSpPr>
          <p:cNvPr id="8" name="页脚占位符 7"/>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58DBFCDA-587D-44F5-84FB-A861DF9AAFD9}" type="slidenum">
              <a:rPr lang="zh-CN" altLang="en-US" smtClean="0"/>
              <a:t>‹#›</a:t>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4013"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DAC35BE-AF4C-49E7-92EE-21DF60DBA15C}" type="datetimeFigureOut">
              <a:rPr lang="zh-CN" altLang="en-US" smtClean="0"/>
              <a:t>2022-07-06</a:t>
            </a:fld>
            <a:endParaRPr lang="zh-CN" altLang="en-US" dirty="0"/>
          </a:p>
        </p:txBody>
      </p:sp>
      <p:sp>
        <p:nvSpPr>
          <p:cNvPr id="4" name="页脚占位符 3"/>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58DBFCDA-587D-44F5-84FB-A861DF9AAFD9}"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4013" cy="2852737"/>
          </a:xfrm>
          <a:prstGeom prst="rect">
            <a:avLst/>
          </a:prstGeom>
        </p:spPr>
        <p:txBody>
          <a:bodyPr anchor="b"/>
          <a:lstStyle>
            <a:lvl1pPr>
              <a:defRPr sz="60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hasCustomPrompt="1"/>
          </p:nvPr>
        </p:nvSpPr>
        <p:spPr>
          <a:xfrm>
            <a:off x="831850" y="4589463"/>
            <a:ext cx="10514013" cy="1500187"/>
          </a:xfrm>
          <a:prstGeom prst="rect">
            <a:avLst/>
          </a:prstGeom>
        </p:spPr>
        <p:txBody>
          <a:bodyPr/>
          <a:lstStyle>
            <a:lvl1pPr marL="0" indent="0">
              <a:buNone/>
              <a:defRPr sz="2400">
                <a:solidFill>
                  <a:schemeClr val="tx1">
                    <a:tint val="75000"/>
                  </a:schemeClr>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D75327BE-6B10-4562-A153-580747D4E24F}" type="datetimeFigureOut">
              <a:rPr lang="zh-CN" altLang="en-US" smtClean="0"/>
              <a:t>2022-07-06</a:t>
            </a:fld>
            <a:endParaRPr lang="zh-CN" altLang="en-US" dirty="0"/>
          </a:p>
        </p:txBody>
      </p:sp>
      <p:sp>
        <p:nvSpPr>
          <p:cNvPr id="5" name="页脚占位符 4"/>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8B79DBD0-4AF0-4854-83EE-AA6A660DF87B}" type="slidenum">
              <a:rPr lang="zh-CN" altLang="en-US" smtClean="0"/>
              <a:t>‹#›</a:t>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DAC35BE-AF4C-49E7-92EE-21DF60DBA15C}" type="datetimeFigureOut">
              <a:rPr lang="zh-CN" altLang="en-US" smtClean="0"/>
              <a:t>2022-07-06</a:t>
            </a:fld>
            <a:endParaRPr lang="zh-CN" altLang="en-US" dirty="0"/>
          </a:p>
        </p:txBody>
      </p:sp>
      <p:sp>
        <p:nvSpPr>
          <p:cNvPr id="3" name="页脚占位符 2"/>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58DBFCDA-587D-44F5-84FB-A861DF9AAFD9}" type="slidenum">
              <a:rPr lang="zh-CN" altLang="en-US" smtClean="0"/>
              <a:t>‹#›</a:t>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5183188" y="987425"/>
            <a:ext cx="6170612" cy="4873625"/>
          </a:xfrm>
          <a:prstGeom prst="rect">
            <a:avLst/>
          </a:prstGeo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DAC35BE-AF4C-49E7-92EE-21DF60DBA15C}" type="datetimeFigureOut">
              <a:rPr lang="zh-CN" altLang="en-US" smtClean="0"/>
              <a:t>2022-07-06</a:t>
            </a:fld>
            <a:endParaRPr lang="zh-CN" altLang="en-US" dirty="0"/>
          </a:p>
        </p:txBody>
      </p:sp>
      <p:sp>
        <p:nvSpPr>
          <p:cNvPr id="6" name="页脚占位符 5"/>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58DBFCDA-587D-44F5-84FB-A861DF9AAFD9}" type="slidenum">
              <a:rPr lang="zh-CN" altLang="en-US" smtClean="0"/>
              <a:t>‹#›</a:t>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0612" cy="4873625"/>
          </a:xfrm>
          <a:prstGeom prst="rect">
            <a:avLst/>
          </a:prstGeom>
        </p:spPr>
        <p:txBody>
          <a:bodyPr/>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DAC35BE-AF4C-49E7-92EE-21DF60DBA15C}" type="datetimeFigureOut">
              <a:rPr lang="zh-CN" altLang="en-US" smtClean="0"/>
              <a:t>2022-07-06</a:t>
            </a:fld>
            <a:endParaRPr lang="zh-CN" altLang="en-US" dirty="0"/>
          </a:p>
        </p:txBody>
      </p:sp>
      <p:sp>
        <p:nvSpPr>
          <p:cNvPr id="6" name="页脚占位符 5"/>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58DBFCDA-587D-44F5-84FB-A861DF9AAFD9}" type="slidenum">
              <a:rPr lang="zh-CN" altLang="en-US" smtClean="0"/>
              <a:t>‹#›</a:t>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4013"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hasCustomPrompt="1"/>
          </p:nvPr>
        </p:nvSpPr>
        <p:spPr>
          <a:xfrm>
            <a:off x="838200" y="1825625"/>
            <a:ext cx="10514013" cy="4351338"/>
          </a:xfrm>
          <a:prstGeom prst="rect">
            <a:avLst/>
          </a:prstGeo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DAC35BE-AF4C-49E7-92EE-21DF60DBA15C}" type="datetimeFigureOut">
              <a:rPr lang="zh-CN" altLang="en-US" smtClean="0"/>
              <a:t>2022-07-06</a:t>
            </a:fld>
            <a:endParaRPr lang="zh-CN" altLang="en-US" dirty="0"/>
          </a:p>
        </p:txBody>
      </p:sp>
      <p:sp>
        <p:nvSpPr>
          <p:cNvPr id="5" name="页脚占位符 4"/>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58DBFCDA-587D-44F5-84FB-A861DF9AAFD9}" type="slidenum">
              <a:rPr lang="zh-CN" altLang="en-US" smtClean="0"/>
              <a:t>‹#›</a:t>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7313" cy="5811838"/>
          </a:xfrm>
          <a:prstGeom prst="rect">
            <a:avLst/>
          </a:prstGeom>
        </p:spPr>
        <p:txBody>
          <a:bodyPr vert="eaVert"/>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FDAC35BE-AF4C-49E7-92EE-21DF60DBA15C}" type="datetimeFigureOut">
              <a:rPr lang="zh-CN" altLang="en-US" smtClean="0"/>
              <a:t>2022-07-06</a:t>
            </a:fld>
            <a:endParaRPr lang="zh-CN" altLang="en-US" dirty="0"/>
          </a:p>
        </p:txBody>
      </p:sp>
      <p:sp>
        <p:nvSpPr>
          <p:cNvPr id="5" name="页脚占位符 4"/>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58DBFCDA-587D-44F5-84FB-A861DF9AAFD9}"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4013"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hasCustomPrompt="1"/>
          </p:nvPr>
        </p:nvSpPr>
        <p:spPr>
          <a:xfrm>
            <a:off x="838200" y="1825625"/>
            <a:ext cx="5180013" cy="435133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hasCustomPrompt="1"/>
          </p:nvPr>
        </p:nvSpPr>
        <p:spPr>
          <a:xfrm>
            <a:off x="6170613" y="1825625"/>
            <a:ext cx="5181600" cy="435133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D75327BE-6B10-4562-A153-580747D4E24F}" type="datetimeFigureOut">
              <a:rPr lang="zh-CN" altLang="en-US" smtClean="0"/>
              <a:t>2022-07-06</a:t>
            </a:fld>
            <a:endParaRPr lang="zh-CN" altLang="en-US" dirty="0"/>
          </a:p>
        </p:txBody>
      </p:sp>
      <p:sp>
        <p:nvSpPr>
          <p:cNvPr id="6" name="页脚占位符 5"/>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8B79DBD0-4AF0-4854-83EE-AA6A660DF87B}"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4012"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hasCustomPrompt="1"/>
          </p:nvPr>
        </p:nvSpPr>
        <p:spPr>
          <a:xfrm>
            <a:off x="6170613" y="1681163"/>
            <a:ext cx="5183187" cy="823912"/>
          </a:xfrm>
          <a:prstGeom prst="rect">
            <a:avLst/>
          </a:prstGeo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6" name="内容占位符 5"/>
          <p:cNvSpPr>
            <a:spLocks noGrp="1"/>
          </p:cNvSpPr>
          <p:nvPr>
            <p:ph sz="quarter" idx="4" hasCustomPrompt="1"/>
          </p:nvPr>
        </p:nvSpPr>
        <p:spPr>
          <a:xfrm>
            <a:off x="6170613" y="2505075"/>
            <a:ext cx="5183187" cy="368458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D75327BE-6B10-4562-A153-580747D4E24F}" type="datetimeFigureOut">
              <a:rPr lang="zh-CN" altLang="en-US" smtClean="0"/>
              <a:t>2022-07-06</a:t>
            </a:fld>
            <a:endParaRPr lang="zh-CN" altLang="en-US" dirty="0"/>
          </a:p>
        </p:txBody>
      </p:sp>
      <p:sp>
        <p:nvSpPr>
          <p:cNvPr id="8" name="页脚占位符 7"/>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8B79DBD0-4AF0-4854-83EE-AA6A660DF87B}" type="slidenum">
              <a:rPr lang="zh-CN" altLang="en-US"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4013"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D75327BE-6B10-4562-A153-580747D4E24F}" type="datetimeFigureOut">
              <a:rPr lang="zh-CN" altLang="en-US" smtClean="0"/>
              <a:t>2022-07-06</a:t>
            </a:fld>
            <a:endParaRPr lang="zh-CN" altLang="en-US" dirty="0"/>
          </a:p>
        </p:txBody>
      </p:sp>
      <p:sp>
        <p:nvSpPr>
          <p:cNvPr id="4" name="页脚占位符 3"/>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8B79DBD0-4AF0-4854-83EE-AA6A660DF87B}"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D75327BE-6B10-4562-A153-580747D4E24F}" type="datetimeFigureOut">
              <a:rPr lang="zh-CN" altLang="en-US" smtClean="0"/>
              <a:t>2022-07-06</a:t>
            </a:fld>
            <a:endParaRPr lang="zh-CN" altLang="en-US" dirty="0"/>
          </a:p>
        </p:txBody>
      </p:sp>
      <p:sp>
        <p:nvSpPr>
          <p:cNvPr id="3" name="页脚占位符 2"/>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8B79DBD0-4AF0-4854-83EE-AA6A660DF87B}"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5183188" y="987425"/>
            <a:ext cx="6170612" cy="4873625"/>
          </a:xfrm>
          <a:prstGeom prst="rect">
            <a:avLst/>
          </a:prstGeo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D75327BE-6B10-4562-A153-580747D4E24F}" type="datetimeFigureOut">
              <a:rPr lang="zh-CN" altLang="en-US" smtClean="0"/>
              <a:t>2022-07-06</a:t>
            </a:fld>
            <a:endParaRPr lang="zh-CN" altLang="en-US" dirty="0"/>
          </a:p>
        </p:txBody>
      </p:sp>
      <p:sp>
        <p:nvSpPr>
          <p:cNvPr id="6" name="页脚占位符 5"/>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8B79DBD0-4AF0-4854-83EE-AA6A660DF87B}"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0612" cy="4873625"/>
          </a:xfrm>
          <a:prstGeom prst="rect">
            <a:avLst/>
          </a:prstGeom>
        </p:spPr>
        <p:txBody>
          <a:bodyPr/>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D75327BE-6B10-4562-A153-580747D4E24F}" type="datetimeFigureOut">
              <a:rPr lang="zh-CN" altLang="en-US" smtClean="0"/>
              <a:t>2022-07-06</a:t>
            </a:fld>
            <a:endParaRPr lang="zh-CN" altLang="en-US" dirty="0"/>
          </a:p>
        </p:txBody>
      </p:sp>
      <p:sp>
        <p:nvSpPr>
          <p:cNvPr id="6" name="页脚占位符 5"/>
          <p:cNvSpPr>
            <a:spLocks noGrp="1"/>
          </p:cNvSpPr>
          <p:nvPr>
            <p:ph type="ftr" sz="quarter" idx="11"/>
          </p:nvPr>
        </p:nvSpPr>
        <p:spPr>
          <a:xfrm>
            <a:off x="4038600" y="6356350"/>
            <a:ext cx="4113213"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609013"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8B79DBD0-4AF0-4854-83EE-AA6A660DF87B}"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971" y="-1"/>
            <a:ext cx="12184441" cy="686136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7" y="0"/>
            <a:ext cx="12189040" cy="68580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特发PPT.png封面.png"/>
          <p:cNvPicPr>
            <a:picLocks noChangeAspect="1"/>
          </p:cNvPicPr>
          <p:nvPr/>
        </p:nvPicPr>
        <p:blipFill>
          <a:blip r:embed="rId3" cstate="print"/>
          <a:stretch>
            <a:fillRect/>
          </a:stretch>
        </p:blipFill>
        <p:spPr>
          <a:xfrm>
            <a:off x="-25474" y="-27384"/>
            <a:ext cx="12215884" cy="6957391"/>
          </a:xfrm>
          <a:prstGeom prst="rect">
            <a:avLst/>
          </a:prstGeom>
        </p:spPr>
      </p:pic>
      <p:sp>
        <p:nvSpPr>
          <p:cNvPr id="5" name="文本框 3"/>
          <p:cNvSpPr txBox="1"/>
          <p:nvPr/>
        </p:nvSpPr>
        <p:spPr>
          <a:xfrm>
            <a:off x="6743278" y="2273387"/>
            <a:ext cx="5147022" cy="706755"/>
          </a:xfrm>
          <a:prstGeom prst="rect">
            <a:avLst/>
          </a:prstGeom>
          <a:noFill/>
          <a:effectLst/>
        </p:spPr>
        <p:txBody>
          <a:bodyPr wrap="square" rtlCol="0">
            <a:spAutoFit/>
          </a:bodyPr>
          <a:lstStyle/>
          <a:p>
            <a:r>
              <a:rPr lang="zh-CN" altLang="en-US" sz="4000" b="1" kern="2200" spc="600" dirty="0">
                <a:solidFill>
                  <a:srgbClr val="EF8201"/>
                </a:solidFill>
                <a:latin typeface="微软雅黑" panose="020B0503020204020204" pitchFamily="34" charset="-122"/>
                <a:ea typeface="微软雅黑" panose="020B0503020204020204" pitchFamily="34" charset="-122"/>
              </a:rPr>
              <a:t>网络安全审计报告</a:t>
            </a:r>
          </a:p>
        </p:txBody>
      </p:sp>
      <p:sp>
        <p:nvSpPr>
          <p:cNvPr id="6" name="文本框 3"/>
          <p:cNvSpPr txBox="1"/>
          <p:nvPr/>
        </p:nvSpPr>
        <p:spPr>
          <a:xfrm>
            <a:off x="5663158" y="4716433"/>
            <a:ext cx="5585144" cy="584775"/>
          </a:xfrm>
          <a:prstGeom prst="rect">
            <a:avLst/>
          </a:prstGeom>
          <a:noFill/>
          <a:effectLst/>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深圳东智科技有限公司</a:t>
            </a:r>
          </a:p>
        </p:txBody>
      </p:sp>
      <p:sp>
        <p:nvSpPr>
          <p:cNvPr id="18" name="文本框 3"/>
          <p:cNvSpPr txBox="1"/>
          <p:nvPr/>
        </p:nvSpPr>
        <p:spPr>
          <a:xfrm>
            <a:off x="8210396" y="4077072"/>
            <a:ext cx="2997378" cy="400110"/>
          </a:xfrm>
          <a:prstGeom prst="rect">
            <a:avLst/>
          </a:prstGeom>
          <a:noFill/>
          <a:effectLst/>
        </p:spPr>
        <p:txBody>
          <a:bodyPr wrap="square" rtlCol="0">
            <a:spAutoFit/>
          </a:bodyPr>
          <a:lstStyle/>
          <a:p>
            <a:r>
              <a:rPr lang="en-US" altLang="zh-CN" sz="2000" dirty="0">
                <a:solidFill>
                  <a:srgbClr val="0070C0"/>
                </a:solidFill>
                <a:latin typeface="微软雅黑" panose="020B0503020204020204" pitchFamily="34" charset="-122"/>
                <a:ea typeface="微软雅黑" panose="020B0503020204020204" pitchFamily="34" charset="-122"/>
              </a:rPr>
              <a:t>| </a:t>
            </a:r>
            <a:r>
              <a:rPr lang="zh-CN" altLang="en-US" sz="2000" dirty="0">
                <a:solidFill>
                  <a:srgbClr val="0070C0"/>
                </a:solidFill>
                <a:latin typeface="微软雅黑" panose="020B0503020204020204" pitchFamily="34" charset="-122"/>
                <a:ea typeface="微软雅黑" panose="020B0503020204020204" pitchFamily="34" charset="-122"/>
              </a:rPr>
              <a:t>责任 </a:t>
            </a:r>
            <a:r>
              <a:rPr lang="en-US" altLang="zh-CN" sz="2000" dirty="0">
                <a:solidFill>
                  <a:srgbClr val="0070C0"/>
                </a:solidFill>
                <a:latin typeface="微软雅黑" panose="020B0503020204020204" pitchFamily="34" charset="-122"/>
                <a:ea typeface="微软雅黑" panose="020B0503020204020204" pitchFamily="34" charset="-122"/>
              </a:rPr>
              <a:t>| </a:t>
            </a:r>
            <a:r>
              <a:rPr lang="zh-CN" altLang="en-US" sz="2000" dirty="0">
                <a:solidFill>
                  <a:srgbClr val="0070C0"/>
                </a:solidFill>
                <a:latin typeface="微软雅黑" panose="020B0503020204020204" pitchFamily="34" charset="-122"/>
                <a:ea typeface="微软雅黑" panose="020B0503020204020204" pitchFamily="34" charset="-122"/>
              </a:rPr>
              <a:t>效率 </a:t>
            </a:r>
            <a:r>
              <a:rPr lang="en-US" altLang="zh-CN" sz="2000" dirty="0">
                <a:solidFill>
                  <a:srgbClr val="0070C0"/>
                </a:solidFill>
                <a:latin typeface="微软雅黑" panose="020B0503020204020204" pitchFamily="34" charset="-122"/>
                <a:ea typeface="微软雅黑" panose="020B0503020204020204" pitchFamily="34" charset="-122"/>
              </a:rPr>
              <a:t>| </a:t>
            </a:r>
            <a:r>
              <a:rPr lang="zh-CN" altLang="en-US" sz="2000" dirty="0">
                <a:solidFill>
                  <a:srgbClr val="0070C0"/>
                </a:solidFill>
                <a:latin typeface="微软雅黑" panose="020B0503020204020204" pitchFamily="34" charset="-122"/>
                <a:ea typeface="微软雅黑" panose="020B0503020204020204" pitchFamily="34" charset="-122"/>
              </a:rPr>
              <a:t>坚韧 </a:t>
            </a:r>
            <a:r>
              <a:rPr lang="en-US" altLang="zh-CN" sz="2000" dirty="0">
                <a:solidFill>
                  <a:srgbClr val="0070C0"/>
                </a:solidFill>
                <a:latin typeface="微软雅黑" panose="020B0503020204020204" pitchFamily="34" charset="-122"/>
                <a:ea typeface="微软雅黑" panose="020B0503020204020204" pitchFamily="34" charset="-122"/>
              </a:rPr>
              <a:t>|</a:t>
            </a:r>
            <a:r>
              <a:rPr lang="zh-CN" altLang="en-US" sz="2000" dirty="0">
                <a:solidFill>
                  <a:srgbClr val="0070C0"/>
                </a:solidFill>
                <a:latin typeface="微软雅黑" panose="020B0503020204020204" pitchFamily="34" charset="-122"/>
                <a:ea typeface="微软雅黑" panose="020B0503020204020204" pitchFamily="34" charset="-122"/>
              </a:rPr>
              <a:t>开放</a:t>
            </a:r>
          </a:p>
        </p:txBody>
      </p:sp>
      <p:cxnSp>
        <p:nvCxnSpPr>
          <p:cNvPr id="13" name="直接连接符 12"/>
          <p:cNvCxnSpPr/>
          <p:nvPr/>
        </p:nvCxnSpPr>
        <p:spPr>
          <a:xfrm>
            <a:off x="11207774" y="4144520"/>
            <a:ext cx="0" cy="1603086"/>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20" name="文本框 45"/>
          <p:cNvSpPr txBox="1"/>
          <p:nvPr/>
        </p:nvSpPr>
        <p:spPr>
          <a:xfrm>
            <a:off x="7490220" y="5497487"/>
            <a:ext cx="4869682" cy="307777"/>
          </a:xfrm>
          <a:prstGeom prst="rect">
            <a:avLst/>
          </a:prstGeom>
          <a:noFill/>
        </p:spPr>
        <p:txBody>
          <a:bodyPr wrap="square" rtlCol="0">
            <a:spAutoFit/>
          </a:bodyPr>
          <a:lstStyle/>
          <a:p>
            <a:r>
              <a:rPr lang="en-US" altLang="zh-CN" sz="1400" dirty="0">
                <a:solidFill>
                  <a:schemeClr val="bg1">
                    <a:lumMod val="50000"/>
                  </a:schemeClr>
                </a:solidFill>
                <a:latin typeface="微软雅黑" panose="020B0503020204020204" pitchFamily="34" charset="-122"/>
                <a:ea typeface="方正细圆简体" pitchFamily="2" charset="-122"/>
              </a:rPr>
              <a:t>Shenzhen SDG Information Co., Ltd.</a:t>
            </a:r>
            <a:endParaRPr lang="en-US" altLang="zh-CN" sz="1400" b="1" dirty="0">
              <a:solidFill>
                <a:schemeClr val="bg1">
                  <a:lumMod val="50000"/>
                </a:schemeClr>
              </a:solidFill>
              <a:latin typeface="微软雅黑" panose="020B0503020204020204" pitchFamily="34" charset="-122"/>
              <a:ea typeface="方正细圆简体" pitchFamily="2"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6574" y="472834"/>
            <a:ext cx="5472608" cy="465733"/>
          </a:xfrm>
          <a:prstGeom prst="rect">
            <a:avLst/>
          </a:prstGeom>
        </p:spPr>
        <p:txBody>
          <a:bodyPr>
            <a:normAutofit/>
          </a:bodyPr>
          <a:lstStyle/>
          <a:p>
            <a:r>
              <a:rPr lang="zh-CN" altLang="en-US" sz="2400" dirty="0">
                <a:solidFill>
                  <a:srgbClr val="2989FF"/>
                </a:solidFill>
                <a:latin typeface="微软雅黑" panose="020B0503020204020204" pitchFamily="34" charset="-122"/>
                <a:ea typeface="微软雅黑" panose="020B0503020204020204" pitchFamily="34" charset="-122"/>
              </a:rPr>
              <a:t>终端安全</a:t>
            </a:r>
            <a:r>
              <a:rPr lang="en-US" altLang="zh-CN" sz="2400" dirty="0">
                <a:solidFill>
                  <a:srgbClr val="2989FF"/>
                </a:solidFill>
                <a:latin typeface="微软雅黑" panose="020B0503020204020204" pitchFamily="34" charset="-122"/>
                <a:ea typeface="微软雅黑" panose="020B0503020204020204" pitchFamily="34" charset="-122"/>
              </a:rPr>
              <a:t>--</a:t>
            </a:r>
            <a:r>
              <a:rPr lang="zh-CN" altLang="en-US" sz="2400" dirty="0">
                <a:solidFill>
                  <a:srgbClr val="2989FF"/>
                </a:solidFill>
              </a:rPr>
              <a:t>攻击防御</a:t>
            </a:r>
          </a:p>
        </p:txBody>
      </p:sp>
      <p:pic>
        <p:nvPicPr>
          <p:cNvPr id="6" name="图片 5">
            <a:extLst>
              <a:ext uri="{FF2B5EF4-FFF2-40B4-BE49-F238E27FC236}">
                <a16:creationId xmlns:a16="http://schemas.microsoft.com/office/drawing/2014/main" id="{858F58F9-B016-3984-5906-6318EA3B748E}"/>
              </a:ext>
            </a:extLst>
          </p:cNvPr>
          <p:cNvPicPr>
            <a:picLocks noChangeAspect="1"/>
          </p:cNvPicPr>
          <p:nvPr/>
        </p:nvPicPr>
        <p:blipFill>
          <a:blip r:embed="rId2"/>
          <a:stretch>
            <a:fillRect/>
          </a:stretch>
        </p:blipFill>
        <p:spPr>
          <a:xfrm>
            <a:off x="2206774" y="1997902"/>
            <a:ext cx="7632848" cy="4493020"/>
          </a:xfrm>
          <a:prstGeom prst="rect">
            <a:avLst/>
          </a:prstGeom>
        </p:spPr>
      </p:pic>
      <p:sp>
        <p:nvSpPr>
          <p:cNvPr id="8" name="文本框 7">
            <a:extLst>
              <a:ext uri="{FF2B5EF4-FFF2-40B4-BE49-F238E27FC236}">
                <a16:creationId xmlns:a16="http://schemas.microsoft.com/office/drawing/2014/main" id="{CDE39F3D-002B-F935-4024-A6C2DADE8DE3}"/>
              </a:ext>
            </a:extLst>
          </p:cNvPr>
          <p:cNvSpPr txBox="1"/>
          <p:nvPr/>
        </p:nvSpPr>
        <p:spPr>
          <a:xfrm>
            <a:off x="622598" y="1052736"/>
            <a:ext cx="10801200" cy="830997"/>
          </a:xfrm>
          <a:prstGeom prst="rect">
            <a:avLst/>
          </a:prstGeom>
          <a:noFill/>
        </p:spPr>
        <p:txBody>
          <a:bodyPr wrap="square">
            <a:spAutoFit/>
          </a:bodyPr>
          <a:lstStyle/>
          <a:p>
            <a:pPr>
              <a:buClr>
                <a:srgbClr val="FF0000"/>
              </a:buClr>
            </a:pPr>
            <a:r>
              <a:rPr lang="zh-CN" altLang="en-US" sz="2400" dirty="0">
                <a:solidFill>
                  <a:srgbClr val="2989FF"/>
                </a:solidFill>
                <a:latin typeface="微软雅黑" panose="020B0503020204020204" pitchFamily="34" charset="-122"/>
                <a:ea typeface="微软雅黑" panose="020B0503020204020204" pitchFamily="34" charset="-122"/>
              </a:rPr>
              <a:t>有了火绒的加持 ，从软件部署开始，截止目前已经自动阻止内网终端之间所进行的网络攻击，近</a:t>
            </a:r>
            <a:r>
              <a:rPr lang="en-US" altLang="zh-CN" sz="2400" dirty="0">
                <a:solidFill>
                  <a:srgbClr val="2989FF"/>
                </a:solidFill>
                <a:latin typeface="微软雅黑" panose="020B0503020204020204" pitchFamily="34" charset="-122"/>
                <a:ea typeface="微软雅黑" panose="020B0503020204020204" pitchFamily="34" charset="-122"/>
              </a:rPr>
              <a:t>9000+/</a:t>
            </a:r>
            <a:r>
              <a:rPr lang="zh-CN" altLang="en-US" sz="2400" dirty="0">
                <a:solidFill>
                  <a:srgbClr val="2989FF"/>
                </a:solidFill>
                <a:latin typeface="微软雅黑" panose="020B0503020204020204" pitchFamily="34" charset="-122"/>
                <a:ea typeface="微软雅黑" panose="020B0503020204020204" pitchFamily="34" charset="-122"/>
              </a:rPr>
              <a:t>次，有力提升了终端防御能力。</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0590" y="476672"/>
            <a:ext cx="4896544" cy="504056"/>
          </a:xfrm>
          <a:prstGeom prst="rect">
            <a:avLst/>
          </a:prstGeom>
        </p:spPr>
        <p:txBody>
          <a:bodyPr/>
          <a:lstStyle/>
          <a:p>
            <a:r>
              <a:rPr lang="zh-CN" altLang="en-US" sz="2400" dirty="0">
                <a:solidFill>
                  <a:srgbClr val="2989FF"/>
                </a:solidFill>
              </a:rPr>
              <a:t>网络安全</a:t>
            </a:r>
            <a:r>
              <a:rPr lang="en-US" altLang="zh-CN" sz="2400" dirty="0">
                <a:solidFill>
                  <a:srgbClr val="2989FF"/>
                </a:solidFill>
              </a:rPr>
              <a:t>-</a:t>
            </a:r>
            <a:r>
              <a:rPr lang="zh-CN" altLang="en-US" sz="2400" dirty="0">
                <a:solidFill>
                  <a:srgbClr val="2989FF"/>
                </a:solidFill>
              </a:rPr>
              <a:t>概览</a:t>
            </a:r>
          </a:p>
        </p:txBody>
      </p:sp>
      <p:sp>
        <p:nvSpPr>
          <p:cNvPr id="4" name="标题 1">
            <a:extLst>
              <a:ext uri="{FF2B5EF4-FFF2-40B4-BE49-F238E27FC236}">
                <a16:creationId xmlns:a16="http://schemas.microsoft.com/office/drawing/2014/main" id="{323D3DF5-37A2-3336-E24D-5956BCB9AF7A}"/>
              </a:ext>
            </a:extLst>
          </p:cNvPr>
          <p:cNvSpPr txBox="1">
            <a:spLocks/>
          </p:cNvSpPr>
          <p:nvPr/>
        </p:nvSpPr>
        <p:spPr>
          <a:xfrm>
            <a:off x="550590" y="1107596"/>
            <a:ext cx="11305256" cy="52737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a:lstStyle>
          <a:p>
            <a:endParaRPr lang="zh-CN" altLang="en-US" sz="5400" dirty="0">
              <a:solidFill>
                <a:srgbClr val="FF0000"/>
              </a:solidFill>
            </a:endParaRPr>
          </a:p>
        </p:txBody>
      </p:sp>
      <p:sp>
        <p:nvSpPr>
          <p:cNvPr id="8" name="文本框 7">
            <a:extLst>
              <a:ext uri="{FF2B5EF4-FFF2-40B4-BE49-F238E27FC236}">
                <a16:creationId xmlns:a16="http://schemas.microsoft.com/office/drawing/2014/main" id="{8FFBF5AB-5EDB-C8B4-4564-383C04CBB879}"/>
              </a:ext>
            </a:extLst>
          </p:cNvPr>
          <p:cNvSpPr txBox="1"/>
          <p:nvPr/>
        </p:nvSpPr>
        <p:spPr>
          <a:xfrm>
            <a:off x="694690" y="1131123"/>
            <a:ext cx="11209655" cy="6186309"/>
          </a:xfrm>
          <a:prstGeom prst="rect">
            <a:avLst/>
          </a:prstGeom>
          <a:noFill/>
        </p:spPr>
        <p:txBody>
          <a:bodyPr wrap="square" rtlCol="0">
            <a:spAutoFit/>
          </a:bodyPr>
          <a:lstStyle/>
          <a:p>
            <a:pPr>
              <a:buClr>
                <a:srgbClr val="FF0000"/>
              </a:buClr>
            </a:pPr>
            <a:r>
              <a:rPr lang="zh-CN" altLang="en-US" sz="3600" dirty="0">
                <a:solidFill>
                  <a:srgbClr val="2989FF"/>
                </a:solidFill>
                <a:latin typeface="微软雅黑" panose="020B0503020204020204" pitchFamily="34" charset="-122"/>
                <a:ea typeface="微软雅黑" panose="020B0503020204020204" pitchFamily="34" charset="-122"/>
              </a:rPr>
              <a:t>背景原因：</a:t>
            </a:r>
            <a:endParaRPr lang="en-US" altLang="zh-CN" sz="3600" dirty="0">
              <a:solidFill>
                <a:srgbClr val="2989FF"/>
              </a:solidFill>
              <a:latin typeface="微软雅黑" panose="020B0503020204020204" pitchFamily="34" charset="-122"/>
              <a:ea typeface="微软雅黑" panose="020B0503020204020204" pitchFamily="34" charset="-122"/>
            </a:endParaRPr>
          </a:p>
          <a:p>
            <a:pPr>
              <a:buClr>
                <a:srgbClr val="FF0000"/>
              </a:buClr>
            </a:pPr>
            <a:r>
              <a:rPr lang="zh-CN" altLang="en-US" sz="3600" dirty="0">
                <a:solidFill>
                  <a:srgbClr val="2989FF"/>
                </a:solidFill>
                <a:latin typeface="微软雅黑" panose="020B0503020204020204" pitchFamily="34" charset="-122"/>
                <a:ea typeface="微软雅黑" panose="020B0503020204020204" pitchFamily="34" charset="-122"/>
              </a:rPr>
              <a:t>      一、由于历史原因，特发东智一厂和三厂、四厂、服务器区未安装硬件防火墙；硬件防火墙具有隔离网络之特性，</a:t>
            </a:r>
            <a:r>
              <a:rPr lang="zh-CN" altLang="en-US" sz="3600" i="0" dirty="0">
                <a:solidFill>
                  <a:srgbClr val="2989FF"/>
                </a:solidFill>
                <a:effectLst/>
                <a:latin typeface="微软雅黑" panose="020B0503020204020204" pitchFamily="34" charset="-122"/>
                <a:ea typeface="微软雅黑" panose="020B0503020204020204" pitchFamily="34" charset="-122"/>
              </a:rPr>
              <a:t>内部网络和外部网络之间的所有网络数据流都必须经过防火墙，防火墙的目的就是在网络连接之间建立一个安全控制点，通过允许、拒绝或重新定向经过防火墙的数据流，实现对进、出内部网络的服务和访问的审计和控制。</a:t>
            </a:r>
            <a:endParaRPr lang="en-US" altLang="zh-CN" sz="3600" i="0" dirty="0">
              <a:solidFill>
                <a:srgbClr val="2989FF"/>
              </a:solidFill>
              <a:effectLst/>
              <a:latin typeface="微软雅黑" panose="020B0503020204020204" pitchFamily="34" charset="-122"/>
              <a:ea typeface="微软雅黑" panose="020B0503020204020204" pitchFamily="34" charset="-122"/>
            </a:endParaRPr>
          </a:p>
          <a:p>
            <a:pPr>
              <a:buClr>
                <a:srgbClr val="FF0000"/>
              </a:buClr>
            </a:pPr>
            <a:r>
              <a:rPr lang="zh-CN" altLang="en-US" sz="3600" b="0" i="0" dirty="0">
                <a:solidFill>
                  <a:srgbClr val="2989FF"/>
                </a:solidFill>
                <a:effectLst/>
                <a:latin typeface="Microsoft Yahei" panose="020B0503020204020204" pitchFamily="34" charset="-122"/>
                <a:ea typeface="Microsoft Yahei" panose="020B0503020204020204" pitchFamily="34" charset="-122"/>
              </a:rPr>
              <a:t>       二、简单的来说，防火墙就是一种，避免你的电脑被外部黑客入侵的一道墙，一种确保网络安全的措施！</a:t>
            </a:r>
            <a:endParaRPr lang="en-US" altLang="zh-CN" sz="3600" dirty="0">
              <a:solidFill>
                <a:srgbClr val="2989FF"/>
              </a:solidFill>
              <a:latin typeface="微软雅黑" panose="020B0503020204020204" pitchFamily="34" charset="-122"/>
              <a:ea typeface="微软雅黑" panose="020B0503020204020204" pitchFamily="34" charset="-122"/>
            </a:endParaRPr>
          </a:p>
          <a:p>
            <a:pPr>
              <a:buClr>
                <a:srgbClr val="FF0000"/>
              </a:buClr>
            </a:pPr>
            <a:endParaRPr lang="en-US" altLang="zh-CN" sz="3600" dirty="0">
              <a:solidFill>
                <a:srgbClr val="2989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077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0590" y="476672"/>
            <a:ext cx="4896544" cy="504056"/>
          </a:xfrm>
          <a:prstGeom prst="rect">
            <a:avLst/>
          </a:prstGeom>
        </p:spPr>
        <p:txBody>
          <a:bodyPr/>
          <a:lstStyle/>
          <a:p>
            <a:r>
              <a:rPr lang="zh-CN" altLang="en-US" sz="2400" dirty="0">
                <a:solidFill>
                  <a:srgbClr val="2989FF"/>
                </a:solidFill>
              </a:rPr>
              <a:t>网络安全</a:t>
            </a:r>
            <a:r>
              <a:rPr lang="en-US" altLang="zh-CN" sz="2400" dirty="0">
                <a:solidFill>
                  <a:srgbClr val="2989FF"/>
                </a:solidFill>
              </a:rPr>
              <a:t>-</a:t>
            </a:r>
            <a:r>
              <a:rPr lang="zh-CN" altLang="en-US" sz="2400" dirty="0">
                <a:solidFill>
                  <a:srgbClr val="2989FF"/>
                </a:solidFill>
              </a:rPr>
              <a:t>概览</a:t>
            </a:r>
          </a:p>
        </p:txBody>
      </p:sp>
      <p:sp>
        <p:nvSpPr>
          <p:cNvPr id="4" name="标题 1">
            <a:extLst>
              <a:ext uri="{FF2B5EF4-FFF2-40B4-BE49-F238E27FC236}">
                <a16:creationId xmlns:a16="http://schemas.microsoft.com/office/drawing/2014/main" id="{323D3DF5-37A2-3336-E24D-5956BCB9AF7A}"/>
              </a:ext>
            </a:extLst>
          </p:cNvPr>
          <p:cNvSpPr txBox="1">
            <a:spLocks/>
          </p:cNvSpPr>
          <p:nvPr/>
        </p:nvSpPr>
        <p:spPr>
          <a:xfrm>
            <a:off x="550590" y="1107596"/>
            <a:ext cx="11305256" cy="52737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a:lstStyle>
          <a:p>
            <a:endParaRPr lang="zh-CN" altLang="en-US" sz="5400" dirty="0">
              <a:solidFill>
                <a:srgbClr val="FF0000"/>
              </a:solidFill>
            </a:endParaRPr>
          </a:p>
        </p:txBody>
      </p:sp>
      <p:sp>
        <p:nvSpPr>
          <p:cNvPr id="5" name="文本框 4">
            <a:extLst>
              <a:ext uri="{FF2B5EF4-FFF2-40B4-BE49-F238E27FC236}">
                <a16:creationId xmlns:a16="http://schemas.microsoft.com/office/drawing/2014/main" id="{31727414-9036-6647-AB7F-0ED7B2E6A598}"/>
              </a:ext>
            </a:extLst>
          </p:cNvPr>
          <p:cNvSpPr txBox="1"/>
          <p:nvPr/>
        </p:nvSpPr>
        <p:spPr>
          <a:xfrm>
            <a:off x="694690" y="1340485"/>
            <a:ext cx="11209655" cy="4524315"/>
          </a:xfrm>
          <a:prstGeom prst="rect">
            <a:avLst/>
          </a:prstGeom>
          <a:noFill/>
        </p:spPr>
        <p:txBody>
          <a:bodyPr wrap="square" rtlCol="0">
            <a:spAutoFit/>
          </a:bodyPr>
          <a:lstStyle/>
          <a:p>
            <a:pPr>
              <a:buClr>
                <a:srgbClr val="FF0000"/>
              </a:buClr>
            </a:pPr>
            <a:r>
              <a:rPr lang="zh-CN" altLang="en-US" sz="3600" dirty="0">
                <a:solidFill>
                  <a:srgbClr val="2989FF"/>
                </a:solidFill>
                <a:latin typeface="微软雅黑" panose="020B0503020204020204" pitchFamily="34" charset="-122"/>
                <a:ea typeface="微软雅黑" panose="020B0503020204020204" pitchFamily="34" charset="-122"/>
              </a:rPr>
              <a:t>解决措施：</a:t>
            </a:r>
            <a:endParaRPr lang="en-US" altLang="zh-CN" sz="3600" dirty="0">
              <a:solidFill>
                <a:srgbClr val="2989FF"/>
              </a:solidFill>
              <a:latin typeface="微软雅黑" panose="020B0503020204020204" pitchFamily="34" charset="-122"/>
              <a:ea typeface="微软雅黑" panose="020B0503020204020204" pitchFamily="34" charset="-122"/>
            </a:endParaRPr>
          </a:p>
          <a:p>
            <a:pPr>
              <a:buClr>
                <a:srgbClr val="FF0000"/>
              </a:buClr>
            </a:pPr>
            <a:r>
              <a:rPr lang="zh-CN" altLang="en-US" sz="3600" dirty="0">
                <a:solidFill>
                  <a:srgbClr val="2989FF"/>
                </a:solidFill>
                <a:latin typeface="微软雅黑" panose="020B0503020204020204" pitchFamily="34" charset="-122"/>
                <a:ea typeface="微软雅黑" panose="020B0503020204020204" pitchFamily="34" charset="-122"/>
              </a:rPr>
              <a:t>      一、一厂飞塔取代原上网行为管理设备（该设备不足以完整发挥</a:t>
            </a:r>
            <a:r>
              <a:rPr lang="en-US" altLang="zh-CN" sz="3600" dirty="0">
                <a:solidFill>
                  <a:srgbClr val="2989FF"/>
                </a:solidFill>
                <a:latin typeface="微软雅黑" panose="020B0503020204020204" pitchFamily="34" charset="-122"/>
                <a:ea typeface="微软雅黑" panose="020B0503020204020204" pitchFamily="34" charset="-122"/>
              </a:rPr>
              <a:t>2000M</a:t>
            </a:r>
            <a:r>
              <a:rPr lang="zh-CN" altLang="en-US" sz="3600" dirty="0">
                <a:solidFill>
                  <a:srgbClr val="2989FF"/>
                </a:solidFill>
                <a:latin typeface="微软雅黑" panose="020B0503020204020204" pitchFamily="34" charset="-122"/>
                <a:ea typeface="微软雅黑" panose="020B0503020204020204" pitchFamily="34" charset="-122"/>
              </a:rPr>
              <a:t>千兆宽带性能，且授权过期，无法满足业务需求）与三厂共用；一厂服务器区域增加飞塔防火墙一台；四厂</a:t>
            </a:r>
            <a:r>
              <a:rPr lang="en-US" altLang="zh-CN" sz="3600" dirty="0">
                <a:solidFill>
                  <a:srgbClr val="2989FF"/>
                </a:solidFill>
                <a:latin typeface="微软雅黑" panose="020B0503020204020204" pitchFamily="34" charset="-122"/>
                <a:ea typeface="微软雅黑" panose="020B0503020204020204" pitchFamily="34" charset="-122"/>
              </a:rPr>
              <a:t>SMT</a:t>
            </a:r>
            <a:r>
              <a:rPr lang="zh-CN" altLang="en-US" sz="3600" dirty="0">
                <a:solidFill>
                  <a:srgbClr val="2989FF"/>
                </a:solidFill>
                <a:latin typeface="微软雅黑" panose="020B0503020204020204" pitchFamily="34" charset="-122"/>
                <a:ea typeface="微软雅黑" panose="020B0503020204020204" pitchFamily="34" charset="-122"/>
              </a:rPr>
              <a:t>增加飞塔防火墙一台；</a:t>
            </a:r>
            <a:endParaRPr lang="en-US" altLang="zh-CN" sz="3600" dirty="0">
              <a:solidFill>
                <a:srgbClr val="2989FF"/>
              </a:solidFill>
              <a:latin typeface="微软雅黑" panose="020B0503020204020204" pitchFamily="34" charset="-122"/>
              <a:ea typeface="微软雅黑" panose="020B0503020204020204" pitchFamily="34" charset="-122"/>
            </a:endParaRPr>
          </a:p>
          <a:p>
            <a:pPr>
              <a:buClr>
                <a:srgbClr val="FF0000"/>
              </a:buClr>
            </a:pPr>
            <a:r>
              <a:rPr lang="zh-CN" altLang="en-US" sz="3600" dirty="0">
                <a:solidFill>
                  <a:srgbClr val="2989FF"/>
                </a:solidFill>
                <a:latin typeface="微软雅黑" panose="020B0503020204020204" pitchFamily="34" charset="-122"/>
                <a:ea typeface="微软雅黑" panose="020B0503020204020204" pitchFamily="34" charset="-122"/>
              </a:rPr>
              <a:t>      二、部署防火墙可以实现各个区域不受信访问，实现上网管控、查杀网络病毒、主动防御公共互联网所带来的病毒传播、漏洞攻击、端口攻击。提升安全性。</a:t>
            </a:r>
          </a:p>
        </p:txBody>
      </p:sp>
    </p:spTree>
    <p:extLst>
      <p:ext uri="{BB962C8B-B14F-4D97-AF65-F5344CB8AC3E}">
        <p14:creationId xmlns:p14="http://schemas.microsoft.com/office/powerpoint/2010/main" val="3307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0590" y="476672"/>
            <a:ext cx="4896544" cy="504056"/>
          </a:xfrm>
          <a:prstGeom prst="rect">
            <a:avLst/>
          </a:prstGeom>
        </p:spPr>
        <p:txBody>
          <a:bodyPr/>
          <a:lstStyle/>
          <a:p>
            <a:r>
              <a:rPr lang="zh-CN" altLang="en-US" sz="2400" dirty="0">
                <a:solidFill>
                  <a:srgbClr val="2989FF"/>
                </a:solidFill>
              </a:rPr>
              <a:t>网络安全</a:t>
            </a:r>
            <a:r>
              <a:rPr lang="en-US" altLang="zh-CN" sz="2400" dirty="0">
                <a:solidFill>
                  <a:srgbClr val="2989FF"/>
                </a:solidFill>
              </a:rPr>
              <a:t>-</a:t>
            </a:r>
            <a:r>
              <a:rPr lang="zh-CN" altLang="en-US" sz="2400" dirty="0">
                <a:solidFill>
                  <a:srgbClr val="2989FF"/>
                </a:solidFill>
              </a:rPr>
              <a:t>互联网区</a:t>
            </a:r>
          </a:p>
        </p:txBody>
      </p:sp>
      <p:sp>
        <p:nvSpPr>
          <p:cNvPr id="4" name="标题 1">
            <a:extLst>
              <a:ext uri="{FF2B5EF4-FFF2-40B4-BE49-F238E27FC236}">
                <a16:creationId xmlns:a16="http://schemas.microsoft.com/office/drawing/2014/main" id="{323D3DF5-37A2-3336-E24D-5956BCB9AF7A}"/>
              </a:ext>
            </a:extLst>
          </p:cNvPr>
          <p:cNvSpPr txBox="1">
            <a:spLocks/>
          </p:cNvSpPr>
          <p:nvPr/>
        </p:nvSpPr>
        <p:spPr>
          <a:xfrm>
            <a:off x="550590" y="1107596"/>
            <a:ext cx="10801200" cy="1097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400" dirty="0">
                <a:solidFill>
                  <a:srgbClr val="2989FF"/>
                </a:solidFill>
              </a:rPr>
              <a:t>从飞塔仪表盘可获知，截止目前飞塔病毒扫描文件达到</a:t>
            </a:r>
            <a:r>
              <a:rPr lang="en-US" altLang="zh-CN" sz="2400" dirty="0">
                <a:solidFill>
                  <a:srgbClr val="2989FF"/>
                </a:solidFill>
              </a:rPr>
              <a:t>7320000+/</a:t>
            </a:r>
            <a:r>
              <a:rPr lang="zh-CN" altLang="en-US" sz="2400" dirty="0">
                <a:solidFill>
                  <a:srgbClr val="2989FF"/>
                </a:solidFill>
              </a:rPr>
              <a:t>次，并将恶意文件阻挡在公网区域，免遭内网受网络病毒侵袭，飞塔性能较强能及时处理满足业务所需的带宽及延迟，实现无阻塞的数据包转发。</a:t>
            </a:r>
          </a:p>
        </p:txBody>
      </p:sp>
      <p:pic>
        <p:nvPicPr>
          <p:cNvPr id="8" name="图片 7">
            <a:extLst>
              <a:ext uri="{FF2B5EF4-FFF2-40B4-BE49-F238E27FC236}">
                <a16:creationId xmlns:a16="http://schemas.microsoft.com/office/drawing/2014/main" id="{2420C731-B584-5497-3181-12828AE025F7}"/>
              </a:ext>
            </a:extLst>
          </p:cNvPr>
          <p:cNvPicPr>
            <a:picLocks noChangeAspect="1"/>
          </p:cNvPicPr>
          <p:nvPr/>
        </p:nvPicPr>
        <p:blipFill>
          <a:blip r:embed="rId2"/>
          <a:stretch>
            <a:fillRect/>
          </a:stretch>
        </p:blipFill>
        <p:spPr>
          <a:xfrm>
            <a:off x="838622" y="2204864"/>
            <a:ext cx="9814847" cy="3909564"/>
          </a:xfrm>
          <a:prstGeom prst="rect">
            <a:avLst/>
          </a:prstGeom>
        </p:spPr>
      </p:pic>
    </p:spTree>
    <p:extLst>
      <p:ext uri="{BB962C8B-B14F-4D97-AF65-F5344CB8AC3E}">
        <p14:creationId xmlns:p14="http://schemas.microsoft.com/office/powerpoint/2010/main" val="200502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0590" y="476672"/>
            <a:ext cx="4896544" cy="504056"/>
          </a:xfrm>
          <a:prstGeom prst="rect">
            <a:avLst/>
          </a:prstGeom>
        </p:spPr>
        <p:txBody>
          <a:bodyPr/>
          <a:lstStyle/>
          <a:p>
            <a:r>
              <a:rPr lang="zh-CN" altLang="en-US" sz="2400" dirty="0">
                <a:solidFill>
                  <a:srgbClr val="2989FF"/>
                </a:solidFill>
              </a:rPr>
              <a:t>网络安全</a:t>
            </a:r>
            <a:r>
              <a:rPr lang="en-US" altLang="zh-CN" sz="2400" dirty="0">
                <a:solidFill>
                  <a:srgbClr val="2989FF"/>
                </a:solidFill>
              </a:rPr>
              <a:t>-</a:t>
            </a:r>
            <a:r>
              <a:rPr lang="zh-CN" altLang="en-US" sz="2400" dirty="0">
                <a:solidFill>
                  <a:srgbClr val="2989FF"/>
                </a:solidFill>
              </a:rPr>
              <a:t>局域网</a:t>
            </a:r>
          </a:p>
        </p:txBody>
      </p:sp>
      <p:sp>
        <p:nvSpPr>
          <p:cNvPr id="4" name="标题 1">
            <a:extLst>
              <a:ext uri="{FF2B5EF4-FFF2-40B4-BE49-F238E27FC236}">
                <a16:creationId xmlns:a16="http://schemas.microsoft.com/office/drawing/2014/main" id="{323D3DF5-37A2-3336-E24D-5956BCB9AF7A}"/>
              </a:ext>
            </a:extLst>
          </p:cNvPr>
          <p:cNvSpPr txBox="1">
            <a:spLocks/>
          </p:cNvSpPr>
          <p:nvPr/>
        </p:nvSpPr>
        <p:spPr>
          <a:xfrm>
            <a:off x="550590" y="1107596"/>
            <a:ext cx="4896544"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a:lstStyle>
          <a:p>
            <a:endParaRPr lang="zh-CN" altLang="en-US" sz="2400" dirty="0">
              <a:solidFill>
                <a:srgbClr val="2989FF"/>
              </a:solidFill>
            </a:endParaRPr>
          </a:p>
        </p:txBody>
      </p:sp>
      <p:pic>
        <p:nvPicPr>
          <p:cNvPr id="5" name="图片 4">
            <a:extLst>
              <a:ext uri="{FF2B5EF4-FFF2-40B4-BE49-F238E27FC236}">
                <a16:creationId xmlns:a16="http://schemas.microsoft.com/office/drawing/2014/main" id="{804BC67D-2B1A-000B-CA53-5D840CF09135}"/>
              </a:ext>
            </a:extLst>
          </p:cNvPr>
          <p:cNvPicPr>
            <a:picLocks noChangeAspect="1"/>
          </p:cNvPicPr>
          <p:nvPr/>
        </p:nvPicPr>
        <p:blipFill>
          <a:blip r:embed="rId2"/>
          <a:stretch>
            <a:fillRect/>
          </a:stretch>
        </p:blipFill>
        <p:spPr>
          <a:xfrm>
            <a:off x="1270670" y="1844824"/>
            <a:ext cx="9073008" cy="4267127"/>
          </a:xfrm>
          <a:prstGeom prst="rect">
            <a:avLst/>
          </a:prstGeom>
        </p:spPr>
      </p:pic>
      <p:sp>
        <p:nvSpPr>
          <p:cNvPr id="7" name="标题 1">
            <a:extLst>
              <a:ext uri="{FF2B5EF4-FFF2-40B4-BE49-F238E27FC236}">
                <a16:creationId xmlns:a16="http://schemas.microsoft.com/office/drawing/2014/main" id="{ADF251FD-4697-5FC2-4B18-1C04F157F968}"/>
              </a:ext>
            </a:extLst>
          </p:cNvPr>
          <p:cNvSpPr txBox="1">
            <a:spLocks/>
          </p:cNvSpPr>
          <p:nvPr/>
        </p:nvSpPr>
        <p:spPr>
          <a:xfrm>
            <a:off x="694606" y="967048"/>
            <a:ext cx="9649072" cy="8057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400" dirty="0">
                <a:solidFill>
                  <a:srgbClr val="2989FF"/>
                </a:solidFill>
              </a:rPr>
              <a:t>通过设定策略，可以实现允许各个区域数据包转发时进行数据包杀毒、主动防御；通过对策略的管控，可以实现阻断未授权的网络访问。</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4606" y="476672"/>
            <a:ext cx="4248894" cy="511175"/>
          </a:xfrm>
          <a:prstGeom prst="rect">
            <a:avLst/>
          </a:prstGeom>
        </p:spPr>
        <p:txBody>
          <a:bodyPr/>
          <a:lstStyle/>
          <a:p>
            <a:r>
              <a:rPr lang="zh-CN" altLang="en-US" sz="2400" dirty="0">
                <a:solidFill>
                  <a:srgbClr val="2989FF"/>
                </a:solidFill>
              </a:rPr>
              <a:t>网络安全</a:t>
            </a:r>
            <a:r>
              <a:rPr lang="en-US" altLang="zh-CN" sz="2400" dirty="0">
                <a:solidFill>
                  <a:srgbClr val="2989FF"/>
                </a:solidFill>
              </a:rPr>
              <a:t>-</a:t>
            </a:r>
            <a:r>
              <a:rPr lang="zh-CN" altLang="en-US" sz="2400" dirty="0">
                <a:solidFill>
                  <a:srgbClr val="2989FF"/>
                </a:solidFill>
              </a:rPr>
              <a:t>局域网</a:t>
            </a:r>
            <a:endParaRPr lang="zh-CN" altLang="en-US" sz="2400" dirty="0">
              <a:solidFill>
                <a:srgbClr val="2989FF"/>
              </a:solidFill>
              <a:sym typeface="+mn-ea"/>
            </a:endParaRPr>
          </a:p>
        </p:txBody>
      </p:sp>
      <p:pic>
        <p:nvPicPr>
          <p:cNvPr id="4" name="图片 3" descr="微信图片_20220705143646"/>
          <p:cNvPicPr>
            <a:picLocks noChangeAspect="1"/>
          </p:cNvPicPr>
          <p:nvPr/>
        </p:nvPicPr>
        <p:blipFill>
          <a:blip r:embed="rId2"/>
          <a:stretch>
            <a:fillRect/>
          </a:stretch>
        </p:blipFill>
        <p:spPr>
          <a:xfrm>
            <a:off x="1342677" y="1772816"/>
            <a:ext cx="9038235" cy="4312096"/>
          </a:xfrm>
          <a:prstGeom prst="rect">
            <a:avLst/>
          </a:prstGeom>
        </p:spPr>
      </p:pic>
      <p:sp>
        <p:nvSpPr>
          <p:cNvPr id="5" name="标题 1">
            <a:extLst>
              <a:ext uri="{FF2B5EF4-FFF2-40B4-BE49-F238E27FC236}">
                <a16:creationId xmlns:a16="http://schemas.microsoft.com/office/drawing/2014/main" id="{CC72F066-7BF9-BE08-4656-FBE23B81AE1F}"/>
              </a:ext>
            </a:extLst>
          </p:cNvPr>
          <p:cNvSpPr txBox="1">
            <a:spLocks/>
          </p:cNvSpPr>
          <p:nvPr/>
        </p:nvSpPr>
        <p:spPr>
          <a:xfrm>
            <a:off x="847005" y="987846"/>
            <a:ext cx="9533907" cy="7849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400" dirty="0">
                <a:solidFill>
                  <a:srgbClr val="2989FF"/>
                </a:solidFill>
                <a:sym typeface="+mn-ea"/>
              </a:rPr>
              <a:t>飞塔可以实时抵御已知和未知网络威胁，识别安全风险，提升内网安全等级。</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4566" y="476672"/>
            <a:ext cx="4385370" cy="360040"/>
          </a:xfrm>
        </p:spPr>
        <p:txBody>
          <a:bodyPr/>
          <a:lstStyle/>
          <a:p>
            <a:r>
              <a:rPr lang="zh-CN" altLang="en-US" sz="2400" dirty="0">
                <a:solidFill>
                  <a:srgbClr val="2989FF"/>
                </a:solidFill>
              </a:rPr>
              <a:t>网络安全</a:t>
            </a:r>
            <a:r>
              <a:rPr lang="en-US" altLang="zh-CN" sz="2400" dirty="0">
                <a:solidFill>
                  <a:srgbClr val="2989FF"/>
                </a:solidFill>
              </a:rPr>
              <a:t>-</a:t>
            </a:r>
            <a:r>
              <a:rPr lang="zh-CN" altLang="en-US" sz="2400" dirty="0">
                <a:solidFill>
                  <a:srgbClr val="2989FF"/>
                </a:solidFill>
              </a:rPr>
              <a:t>局域网</a:t>
            </a:r>
            <a:endParaRPr lang="zh-CN" altLang="en-US" sz="2400" dirty="0">
              <a:solidFill>
                <a:srgbClr val="2989FF"/>
              </a:solidFill>
              <a:sym typeface="+mn-ea"/>
            </a:endParaRPr>
          </a:p>
        </p:txBody>
      </p:sp>
      <p:sp>
        <p:nvSpPr>
          <p:cNvPr id="5" name="标题 1">
            <a:extLst>
              <a:ext uri="{FF2B5EF4-FFF2-40B4-BE49-F238E27FC236}">
                <a16:creationId xmlns:a16="http://schemas.microsoft.com/office/drawing/2014/main" id="{A016EB79-6BA7-BBD3-A669-2669DC10F7C0}"/>
              </a:ext>
            </a:extLst>
          </p:cNvPr>
          <p:cNvSpPr txBox="1">
            <a:spLocks/>
          </p:cNvSpPr>
          <p:nvPr/>
        </p:nvSpPr>
        <p:spPr>
          <a:xfrm>
            <a:off x="766613" y="1124744"/>
            <a:ext cx="9937105" cy="36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400" dirty="0">
                <a:solidFill>
                  <a:srgbClr val="2989FF"/>
                </a:solidFill>
              </a:rPr>
              <a:t>设备实时更新主动防御特征库</a:t>
            </a:r>
            <a:r>
              <a:rPr lang="en-US" altLang="zh-CN" sz="2400" dirty="0">
                <a:solidFill>
                  <a:srgbClr val="2989FF"/>
                </a:solidFill>
              </a:rPr>
              <a:t>14000+/</a:t>
            </a:r>
            <a:r>
              <a:rPr lang="zh-CN" altLang="en-US" sz="2400" dirty="0">
                <a:solidFill>
                  <a:srgbClr val="2989FF"/>
                </a:solidFill>
              </a:rPr>
              <a:t>项，实现实时防御网络安全威胁</a:t>
            </a:r>
            <a:endParaRPr lang="zh-CN" altLang="en-US" sz="2400" dirty="0">
              <a:solidFill>
                <a:srgbClr val="2989FF"/>
              </a:solidFill>
              <a:sym typeface="+mn-ea"/>
            </a:endParaRPr>
          </a:p>
        </p:txBody>
      </p:sp>
      <p:pic>
        <p:nvPicPr>
          <p:cNvPr id="8" name="图片 7">
            <a:extLst>
              <a:ext uri="{FF2B5EF4-FFF2-40B4-BE49-F238E27FC236}">
                <a16:creationId xmlns:a16="http://schemas.microsoft.com/office/drawing/2014/main" id="{3C4885BA-4C35-0E34-1C97-E525C53176A5}"/>
              </a:ext>
            </a:extLst>
          </p:cNvPr>
          <p:cNvPicPr>
            <a:picLocks noChangeAspect="1"/>
          </p:cNvPicPr>
          <p:nvPr/>
        </p:nvPicPr>
        <p:blipFill>
          <a:blip r:embed="rId2"/>
          <a:stretch>
            <a:fillRect/>
          </a:stretch>
        </p:blipFill>
        <p:spPr>
          <a:xfrm>
            <a:off x="1126654" y="1844824"/>
            <a:ext cx="9119543" cy="4600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57A8B8E-5F2C-5DBD-3DDD-4463EBF8924C}"/>
              </a:ext>
            </a:extLst>
          </p:cNvPr>
          <p:cNvSpPr txBox="1"/>
          <p:nvPr/>
        </p:nvSpPr>
        <p:spPr>
          <a:xfrm>
            <a:off x="550590" y="447055"/>
            <a:ext cx="6096000" cy="461665"/>
          </a:xfrm>
          <a:prstGeom prst="rect">
            <a:avLst/>
          </a:prstGeom>
          <a:noFill/>
        </p:spPr>
        <p:txBody>
          <a:bodyPr wrap="square">
            <a:spAutoFit/>
          </a:bodyPr>
          <a:lstStyle/>
          <a:p>
            <a:r>
              <a:rPr lang="zh-CN" altLang="en-US" sz="2400" b="1" dirty="0">
                <a:solidFill>
                  <a:srgbClr val="2989FF"/>
                </a:solidFill>
              </a:rPr>
              <a:t>网络安全</a:t>
            </a:r>
            <a:r>
              <a:rPr lang="en-US" altLang="zh-CN" sz="2400" b="1" dirty="0">
                <a:solidFill>
                  <a:srgbClr val="2989FF"/>
                </a:solidFill>
              </a:rPr>
              <a:t>-</a:t>
            </a:r>
            <a:r>
              <a:rPr lang="zh-CN" altLang="en-US" sz="2400" b="1" dirty="0">
                <a:solidFill>
                  <a:srgbClr val="2989FF"/>
                </a:solidFill>
              </a:rPr>
              <a:t>服务器区</a:t>
            </a:r>
          </a:p>
        </p:txBody>
      </p:sp>
      <p:pic>
        <p:nvPicPr>
          <p:cNvPr id="9" name="图片 8">
            <a:extLst>
              <a:ext uri="{FF2B5EF4-FFF2-40B4-BE49-F238E27FC236}">
                <a16:creationId xmlns:a16="http://schemas.microsoft.com/office/drawing/2014/main" id="{5E06DBC6-924C-B7AF-8A0B-EA155538731A}"/>
              </a:ext>
            </a:extLst>
          </p:cNvPr>
          <p:cNvPicPr>
            <a:picLocks noChangeAspect="1"/>
          </p:cNvPicPr>
          <p:nvPr/>
        </p:nvPicPr>
        <p:blipFill>
          <a:blip r:embed="rId2"/>
          <a:stretch>
            <a:fillRect/>
          </a:stretch>
        </p:blipFill>
        <p:spPr>
          <a:xfrm>
            <a:off x="694606" y="1844824"/>
            <a:ext cx="11033213" cy="4824536"/>
          </a:xfrm>
          <a:prstGeom prst="rect">
            <a:avLst/>
          </a:prstGeom>
        </p:spPr>
      </p:pic>
      <p:sp>
        <p:nvSpPr>
          <p:cNvPr id="12" name="标题 1">
            <a:extLst>
              <a:ext uri="{FF2B5EF4-FFF2-40B4-BE49-F238E27FC236}">
                <a16:creationId xmlns:a16="http://schemas.microsoft.com/office/drawing/2014/main" id="{A49D3D1E-E99D-34BE-C8ED-1694B66F2370}"/>
              </a:ext>
            </a:extLst>
          </p:cNvPr>
          <p:cNvSpPr txBox="1">
            <a:spLocks/>
          </p:cNvSpPr>
          <p:nvPr/>
        </p:nvSpPr>
        <p:spPr>
          <a:xfrm>
            <a:off x="550590" y="1107596"/>
            <a:ext cx="10801200" cy="1097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400" dirty="0">
                <a:solidFill>
                  <a:srgbClr val="2989FF"/>
                </a:solidFill>
              </a:rPr>
              <a:t>从飞塔仪表盘可获知，截止目前服务器区飞塔病毒扫描文件达到</a:t>
            </a:r>
            <a:r>
              <a:rPr lang="en-US" altLang="zh-CN" sz="2400" dirty="0">
                <a:solidFill>
                  <a:srgbClr val="2989FF"/>
                </a:solidFill>
              </a:rPr>
              <a:t>37690000+/</a:t>
            </a:r>
            <a:r>
              <a:rPr lang="zh-CN" altLang="en-US" sz="2400" dirty="0">
                <a:solidFill>
                  <a:srgbClr val="2989FF"/>
                </a:solidFill>
              </a:rPr>
              <a:t>次，并将恶意文件阻挡在外部，免遭服务器区域受网络病毒侵袭。</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57A8B8E-5F2C-5DBD-3DDD-4463EBF8924C}"/>
              </a:ext>
            </a:extLst>
          </p:cNvPr>
          <p:cNvSpPr txBox="1"/>
          <p:nvPr/>
        </p:nvSpPr>
        <p:spPr>
          <a:xfrm>
            <a:off x="550590" y="447055"/>
            <a:ext cx="6096000" cy="461665"/>
          </a:xfrm>
          <a:prstGeom prst="rect">
            <a:avLst/>
          </a:prstGeom>
          <a:noFill/>
        </p:spPr>
        <p:txBody>
          <a:bodyPr wrap="square">
            <a:spAutoFit/>
          </a:bodyPr>
          <a:lstStyle/>
          <a:p>
            <a:r>
              <a:rPr lang="zh-CN" altLang="en-US" sz="2400" b="1" dirty="0">
                <a:solidFill>
                  <a:srgbClr val="2989FF"/>
                </a:solidFill>
              </a:rPr>
              <a:t>网络安全</a:t>
            </a:r>
            <a:r>
              <a:rPr lang="en-US" altLang="zh-CN" sz="2400" b="1" dirty="0">
                <a:solidFill>
                  <a:srgbClr val="2989FF"/>
                </a:solidFill>
              </a:rPr>
              <a:t>-</a:t>
            </a:r>
            <a:r>
              <a:rPr lang="zh-CN" altLang="en-US" sz="2400" b="1" dirty="0">
                <a:solidFill>
                  <a:srgbClr val="2989FF"/>
                </a:solidFill>
              </a:rPr>
              <a:t>四厂概况</a:t>
            </a:r>
          </a:p>
        </p:txBody>
      </p:sp>
      <p:sp>
        <p:nvSpPr>
          <p:cNvPr id="12" name="标题 1">
            <a:extLst>
              <a:ext uri="{FF2B5EF4-FFF2-40B4-BE49-F238E27FC236}">
                <a16:creationId xmlns:a16="http://schemas.microsoft.com/office/drawing/2014/main" id="{A49D3D1E-E99D-34BE-C8ED-1694B66F2370}"/>
              </a:ext>
            </a:extLst>
          </p:cNvPr>
          <p:cNvSpPr txBox="1">
            <a:spLocks/>
          </p:cNvSpPr>
          <p:nvPr/>
        </p:nvSpPr>
        <p:spPr>
          <a:xfrm>
            <a:off x="550590" y="1107596"/>
            <a:ext cx="10801200" cy="1097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400" dirty="0">
                <a:solidFill>
                  <a:srgbClr val="2989FF"/>
                </a:solidFill>
              </a:rPr>
              <a:t>从飞塔仪表盘可获知，截止目前四厂飞塔威胁抵御达到</a:t>
            </a:r>
            <a:r>
              <a:rPr lang="en-US" altLang="zh-CN" sz="2400" dirty="0">
                <a:solidFill>
                  <a:srgbClr val="2989FF"/>
                </a:solidFill>
              </a:rPr>
              <a:t>460000+/</a:t>
            </a:r>
            <a:r>
              <a:rPr lang="zh-CN" altLang="en-US" sz="2400" dirty="0">
                <a:solidFill>
                  <a:srgbClr val="2989FF"/>
                </a:solidFill>
              </a:rPr>
              <a:t>天，有效的防护了</a:t>
            </a:r>
            <a:r>
              <a:rPr lang="en-US" altLang="zh-CN" sz="2400" dirty="0">
                <a:solidFill>
                  <a:srgbClr val="2989FF"/>
                </a:solidFill>
              </a:rPr>
              <a:t>SMT</a:t>
            </a:r>
            <a:r>
              <a:rPr lang="zh-CN" altLang="en-US" sz="2400" dirty="0">
                <a:solidFill>
                  <a:srgbClr val="2989FF"/>
                </a:solidFill>
              </a:rPr>
              <a:t>网络安全。</a:t>
            </a:r>
          </a:p>
        </p:txBody>
      </p:sp>
      <p:pic>
        <p:nvPicPr>
          <p:cNvPr id="6" name="图片 5">
            <a:extLst>
              <a:ext uri="{FF2B5EF4-FFF2-40B4-BE49-F238E27FC236}">
                <a16:creationId xmlns:a16="http://schemas.microsoft.com/office/drawing/2014/main" id="{A97D808E-B764-D2CA-1D18-29D4457E048C}"/>
              </a:ext>
            </a:extLst>
          </p:cNvPr>
          <p:cNvPicPr>
            <a:picLocks noChangeAspect="1"/>
          </p:cNvPicPr>
          <p:nvPr/>
        </p:nvPicPr>
        <p:blipFill>
          <a:blip r:embed="rId2"/>
          <a:stretch>
            <a:fillRect/>
          </a:stretch>
        </p:blipFill>
        <p:spPr>
          <a:xfrm>
            <a:off x="483478" y="1988840"/>
            <a:ext cx="11135767" cy="3159893"/>
          </a:xfrm>
          <a:prstGeom prst="rect">
            <a:avLst/>
          </a:prstGeom>
        </p:spPr>
      </p:pic>
    </p:spTree>
    <p:extLst>
      <p:ext uri="{BB962C8B-B14F-4D97-AF65-F5344CB8AC3E}">
        <p14:creationId xmlns:p14="http://schemas.microsoft.com/office/powerpoint/2010/main" val="408596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6574" y="472834"/>
            <a:ext cx="5472608" cy="465733"/>
          </a:xfrm>
          <a:prstGeom prst="rect">
            <a:avLst/>
          </a:prstGeom>
        </p:spPr>
        <p:txBody>
          <a:bodyPr>
            <a:normAutofit/>
          </a:bodyPr>
          <a:lstStyle/>
          <a:p>
            <a:r>
              <a:rPr lang="zh-CN" altLang="en-US" sz="2400" dirty="0">
                <a:solidFill>
                  <a:srgbClr val="2989FF"/>
                </a:solidFill>
              </a:rPr>
              <a:t>总结</a:t>
            </a:r>
          </a:p>
        </p:txBody>
      </p:sp>
      <p:sp>
        <p:nvSpPr>
          <p:cNvPr id="8" name="文本框 7">
            <a:extLst>
              <a:ext uri="{FF2B5EF4-FFF2-40B4-BE49-F238E27FC236}">
                <a16:creationId xmlns:a16="http://schemas.microsoft.com/office/drawing/2014/main" id="{CDE39F3D-002B-F935-4024-A6C2DADE8DE3}"/>
              </a:ext>
            </a:extLst>
          </p:cNvPr>
          <p:cNvSpPr txBox="1"/>
          <p:nvPr/>
        </p:nvSpPr>
        <p:spPr>
          <a:xfrm>
            <a:off x="622598" y="1971997"/>
            <a:ext cx="10801200" cy="3970318"/>
          </a:xfrm>
          <a:prstGeom prst="rect">
            <a:avLst/>
          </a:prstGeom>
          <a:noFill/>
        </p:spPr>
        <p:txBody>
          <a:bodyPr wrap="square">
            <a:spAutoFit/>
          </a:bodyPr>
          <a:lstStyle/>
          <a:p>
            <a:pPr>
              <a:buClr>
                <a:srgbClr val="FF0000"/>
              </a:buClr>
            </a:pPr>
            <a:r>
              <a:rPr lang="zh-CN" altLang="en-US" sz="2800" dirty="0">
                <a:solidFill>
                  <a:srgbClr val="2989FF"/>
                </a:solidFill>
                <a:latin typeface="微软雅黑" panose="020B0503020204020204" pitchFamily="34" charset="-122"/>
                <a:ea typeface="微软雅黑" panose="020B0503020204020204" pitchFamily="34" charset="-122"/>
              </a:rPr>
              <a:t>       一、从部署火绒杀毒已半年以上，在终端和服务器层面能有效能有效识别与精准查杀蠕虫病毒、恶意软件、勒索软件、木马等恶意文件，有力的防御针对企业的已知、未知威胁、勒索病毒、漏洞攻击防御、查杀近</a:t>
            </a:r>
            <a:r>
              <a:rPr lang="en-US" altLang="zh-CN" sz="2800" dirty="0">
                <a:solidFill>
                  <a:srgbClr val="2989FF"/>
                </a:solidFill>
                <a:latin typeface="微软雅黑" panose="020B0503020204020204" pitchFamily="34" charset="-122"/>
                <a:ea typeface="微软雅黑" panose="020B0503020204020204" pitchFamily="34" charset="-122"/>
              </a:rPr>
              <a:t>500000+/</a:t>
            </a:r>
            <a:r>
              <a:rPr lang="zh-CN" altLang="en-US" sz="2800" dirty="0">
                <a:solidFill>
                  <a:srgbClr val="2989FF"/>
                </a:solidFill>
                <a:latin typeface="微软雅黑" panose="020B0503020204020204" pitchFamily="34" charset="-122"/>
                <a:ea typeface="微软雅黑" panose="020B0503020204020204" pitchFamily="34" charset="-122"/>
              </a:rPr>
              <a:t>次，有力提升了终端防御能力。提升了内网可靠性。</a:t>
            </a:r>
            <a:endParaRPr lang="en-US" altLang="zh-CN" sz="2800" dirty="0">
              <a:solidFill>
                <a:srgbClr val="2989FF"/>
              </a:solidFill>
              <a:latin typeface="微软雅黑" panose="020B0503020204020204" pitchFamily="34" charset="-122"/>
              <a:ea typeface="微软雅黑" panose="020B0503020204020204" pitchFamily="34" charset="-122"/>
            </a:endParaRPr>
          </a:p>
          <a:p>
            <a:pPr>
              <a:buClr>
                <a:srgbClr val="FF0000"/>
              </a:buClr>
            </a:pPr>
            <a:r>
              <a:rPr lang="zh-CN" altLang="en-US" sz="2800" dirty="0">
                <a:solidFill>
                  <a:srgbClr val="2989FF"/>
                </a:solidFill>
                <a:latin typeface="微软雅黑" panose="020B0503020204020204" pitchFamily="34" charset="-122"/>
                <a:ea typeface="微软雅黑" panose="020B0503020204020204" pitchFamily="34" charset="-122"/>
              </a:rPr>
              <a:t>       二、在一厂和服务器区以及四厂</a:t>
            </a:r>
            <a:r>
              <a:rPr lang="en-US" altLang="zh-CN" sz="2800" dirty="0">
                <a:solidFill>
                  <a:srgbClr val="2989FF"/>
                </a:solidFill>
                <a:latin typeface="微软雅黑" panose="020B0503020204020204" pitchFamily="34" charset="-122"/>
                <a:ea typeface="微软雅黑" panose="020B0503020204020204" pitchFamily="34" charset="-122"/>
              </a:rPr>
              <a:t>SMT</a:t>
            </a:r>
            <a:r>
              <a:rPr lang="zh-CN" altLang="en-US" sz="2800" dirty="0">
                <a:solidFill>
                  <a:srgbClr val="2989FF"/>
                </a:solidFill>
                <a:latin typeface="微软雅黑" panose="020B0503020204020204" pitchFamily="34" charset="-122"/>
                <a:ea typeface="微软雅黑" panose="020B0503020204020204" pitchFamily="34" charset="-122"/>
              </a:rPr>
              <a:t>车间部署硬件防火墙，可以实时抵御网络威胁扫描恶意网络病毒的文件共达到</a:t>
            </a:r>
            <a:r>
              <a:rPr lang="en-US" altLang="zh-CN" sz="2800" dirty="0">
                <a:solidFill>
                  <a:srgbClr val="2989FF"/>
                </a:solidFill>
                <a:latin typeface="微软雅黑" panose="020B0503020204020204" pitchFamily="34" charset="-122"/>
                <a:ea typeface="微软雅黑" panose="020B0503020204020204" pitchFamily="34" charset="-122"/>
              </a:rPr>
              <a:t>45470000</a:t>
            </a:r>
            <a:r>
              <a:rPr lang="zh-CN" altLang="en-US" sz="2800" dirty="0">
                <a:solidFill>
                  <a:srgbClr val="2989FF"/>
                </a:solidFill>
                <a:latin typeface="微软雅黑" panose="020B0503020204020204" pitchFamily="34" charset="-122"/>
                <a:ea typeface="微软雅黑" panose="020B0503020204020204" pitchFamily="34" charset="-122"/>
              </a:rPr>
              <a:t>次，主动防御网络攻击，良好管控了网络权限，有力提升了终端防御能力，也提升了内网可靠性，有效阻断了黑客的攻击、数据的泄露。</a:t>
            </a:r>
            <a:endParaRPr lang="en-US" altLang="zh-CN" sz="2800" dirty="0">
              <a:solidFill>
                <a:srgbClr val="2989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217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432478" y="476672"/>
            <a:ext cx="4680520" cy="460375"/>
          </a:xfrm>
          <a:prstGeom prst="rect">
            <a:avLst/>
          </a:prstGeom>
          <a:noFill/>
        </p:spPr>
        <p:txBody>
          <a:bodyPr wrap="square" rtlCol="0">
            <a:spAutoFit/>
          </a:bodyPr>
          <a:lstStyle/>
          <a:p>
            <a:r>
              <a:rPr lang="zh-CN" altLang="en-US" sz="2400" dirty="0">
                <a:solidFill>
                  <a:srgbClr val="2989FF"/>
                </a:solidFill>
                <a:latin typeface="微软雅黑" panose="020B0503020204020204" pitchFamily="34" charset="-122"/>
                <a:ea typeface="微软雅黑" panose="020B0503020204020204" pitchFamily="34" charset="-122"/>
              </a:rPr>
              <a:t>终端安全</a:t>
            </a:r>
          </a:p>
        </p:txBody>
      </p:sp>
      <p:sp>
        <p:nvSpPr>
          <p:cNvPr id="58" name="文本框 57"/>
          <p:cNvSpPr txBox="1"/>
          <p:nvPr/>
        </p:nvSpPr>
        <p:spPr>
          <a:xfrm>
            <a:off x="694690" y="1340485"/>
            <a:ext cx="11209655" cy="5447645"/>
          </a:xfrm>
          <a:prstGeom prst="rect">
            <a:avLst/>
          </a:prstGeom>
          <a:noFill/>
        </p:spPr>
        <p:txBody>
          <a:bodyPr wrap="square" rtlCol="0">
            <a:spAutoFit/>
          </a:bodyPr>
          <a:lstStyle/>
          <a:p>
            <a:pPr>
              <a:buClr>
                <a:srgbClr val="FF0000"/>
              </a:buClr>
            </a:pPr>
            <a:r>
              <a:rPr lang="zh-CN" altLang="en-US" sz="3600" dirty="0">
                <a:solidFill>
                  <a:srgbClr val="2989FF"/>
                </a:solidFill>
                <a:latin typeface="微软雅黑" panose="020B0503020204020204" pitchFamily="34" charset="-122"/>
                <a:ea typeface="微软雅黑" panose="020B0503020204020204" pitchFamily="34" charset="-122"/>
              </a:rPr>
              <a:t>背景原因：</a:t>
            </a:r>
            <a:endParaRPr lang="en-US" altLang="zh-CN" sz="3600" dirty="0">
              <a:solidFill>
                <a:srgbClr val="2989FF"/>
              </a:solidFill>
              <a:latin typeface="微软雅黑" panose="020B0503020204020204" pitchFamily="34" charset="-122"/>
              <a:ea typeface="微软雅黑" panose="020B0503020204020204" pitchFamily="34" charset="-122"/>
            </a:endParaRPr>
          </a:p>
          <a:p>
            <a:pPr>
              <a:buClr>
                <a:srgbClr val="FF0000"/>
              </a:buClr>
            </a:pPr>
            <a:r>
              <a:rPr lang="zh-CN" altLang="en-US" sz="3600" dirty="0">
                <a:solidFill>
                  <a:srgbClr val="2989FF"/>
                </a:solidFill>
                <a:latin typeface="微软雅黑" panose="020B0503020204020204" pitchFamily="34" charset="-122"/>
                <a:ea typeface="微软雅黑" panose="020B0503020204020204" pitchFamily="34" charset="-122"/>
              </a:rPr>
              <a:t>      一、特发东智一厂、三厂、四厂部分计算机未安装防病毒软件，无法修复漏洞，易交叉感染导致中毒。</a:t>
            </a:r>
            <a:endParaRPr lang="en-US" altLang="zh-CN" sz="3600" dirty="0">
              <a:solidFill>
                <a:srgbClr val="2989FF"/>
              </a:solidFill>
              <a:latin typeface="微软雅黑" panose="020B0503020204020204" pitchFamily="34" charset="-122"/>
              <a:ea typeface="微软雅黑" panose="020B0503020204020204" pitchFamily="34" charset="-122"/>
            </a:endParaRPr>
          </a:p>
          <a:p>
            <a:pPr>
              <a:buClr>
                <a:srgbClr val="FF0000"/>
              </a:buClr>
            </a:pPr>
            <a:r>
              <a:rPr lang="zh-CN" altLang="en-US" sz="3600" dirty="0">
                <a:solidFill>
                  <a:srgbClr val="2989FF"/>
                </a:solidFill>
                <a:latin typeface="微软雅黑" panose="020B0503020204020204" pitchFamily="34" charset="-122"/>
                <a:ea typeface="微软雅黑" panose="020B0503020204020204" pitchFamily="34" charset="-122"/>
              </a:rPr>
              <a:t>      二、特发东智一厂、三厂、四厂由于前期遗留因素导致大部分终端和服务器安装有过期非正版企业版</a:t>
            </a:r>
            <a:r>
              <a:rPr lang="en-US" altLang="zh-CN" sz="3600" dirty="0">
                <a:solidFill>
                  <a:srgbClr val="2989FF"/>
                </a:solidFill>
                <a:latin typeface="微软雅黑" panose="020B0503020204020204" pitchFamily="34" charset="-122"/>
                <a:ea typeface="微软雅黑" panose="020B0503020204020204" pitchFamily="34" charset="-122"/>
              </a:rPr>
              <a:t>/</a:t>
            </a:r>
            <a:r>
              <a:rPr lang="zh-CN" altLang="en-US" sz="3600" dirty="0">
                <a:solidFill>
                  <a:srgbClr val="2989FF"/>
                </a:solidFill>
                <a:latin typeface="微软雅黑" panose="020B0503020204020204" pitchFamily="34" charset="-122"/>
                <a:ea typeface="微软雅黑" panose="020B0503020204020204" pitchFamily="34" charset="-122"/>
              </a:rPr>
              <a:t>个人版杀毒软件，存在病毒库无法更新、查杀不及时，</a:t>
            </a:r>
            <a:r>
              <a:rPr lang="zh-CN" altLang="en-US" sz="3600" b="0" i="0" dirty="0">
                <a:solidFill>
                  <a:srgbClr val="2989FF"/>
                </a:solidFill>
                <a:effectLst/>
                <a:latin typeface="微软雅黑" panose="020B0503020204020204" pitchFamily="34" charset="-122"/>
                <a:ea typeface="微软雅黑" panose="020B0503020204020204" pitchFamily="34" charset="-122"/>
              </a:rPr>
              <a:t>未知威胁、勒索病毒、漏洞攻击</a:t>
            </a:r>
            <a:r>
              <a:rPr lang="zh-CN" altLang="en-US" sz="3600" dirty="0">
                <a:solidFill>
                  <a:srgbClr val="2989FF"/>
                </a:solidFill>
                <a:latin typeface="微软雅黑" panose="020B0503020204020204" pitchFamily="34" charset="-122"/>
                <a:ea typeface="微软雅黑" panose="020B0503020204020204" pitchFamily="34" charset="-122"/>
              </a:rPr>
              <a:t>无法有效防御，系统安全防御存在漏洞、无法及时修复，关键防护功能缺失等诟病。病毒横行传播给企业带来安全风险。</a:t>
            </a:r>
            <a:endParaRPr lang="en-US" altLang="zh-CN" sz="3600" dirty="0">
              <a:solidFill>
                <a:srgbClr val="2989FF"/>
              </a:solidFill>
              <a:latin typeface="微软雅黑" panose="020B0503020204020204" pitchFamily="34" charset="-122"/>
              <a:ea typeface="微软雅黑" panose="020B0503020204020204" pitchFamily="34" charset="-122"/>
            </a:endParaRPr>
          </a:p>
          <a:p>
            <a:pPr marL="342900" indent="-342900">
              <a:buClr>
                <a:srgbClr val="FF0000"/>
              </a:buClr>
              <a:buFont typeface="Wingdings" panose="05000000000000000000" pitchFamily="2" charset="2"/>
              <a:buChar char="p"/>
            </a:pPr>
            <a:endParaRPr lang="zh-CN" altLang="en-US" sz="2400" dirty="0">
              <a:solidFill>
                <a:srgbClr val="2989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334566" y="439202"/>
            <a:ext cx="4680520" cy="460375"/>
          </a:xfrm>
          <a:prstGeom prst="rect">
            <a:avLst/>
          </a:prstGeom>
          <a:noFill/>
        </p:spPr>
        <p:txBody>
          <a:bodyPr wrap="square" rtlCol="0">
            <a:spAutoFit/>
          </a:bodyPr>
          <a:lstStyle/>
          <a:p>
            <a:r>
              <a:rPr lang="zh-CN" altLang="en-US" sz="2400" dirty="0">
                <a:solidFill>
                  <a:srgbClr val="2989FF"/>
                </a:solidFill>
                <a:latin typeface="微软雅黑" panose="020B0503020204020204" pitchFamily="34" charset="-122"/>
                <a:ea typeface="微软雅黑" panose="020B0503020204020204" pitchFamily="34" charset="-122"/>
              </a:rPr>
              <a:t>终端安全</a:t>
            </a:r>
          </a:p>
        </p:txBody>
      </p:sp>
      <p:sp>
        <p:nvSpPr>
          <p:cNvPr id="58" name="文本框 57"/>
          <p:cNvSpPr txBox="1"/>
          <p:nvPr/>
        </p:nvSpPr>
        <p:spPr>
          <a:xfrm>
            <a:off x="694690" y="1340485"/>
            <a:ext cx="11209655" cy="5078313"/>
          </a:xfrm>
          <a:prstGeom prst="rect">
            <a:avLst/>
          </a:prstGeom>
          <a:noFill/>
        </p:spPr>
        <p:txBody>
          <a:bodyPr wrap="square" rtlCol="0">
            <a:spAutoFit/>
          </a:bodyPr>
          <a:lstStyle/>
          <a:p>
            <a:pPr>
              <a:buClr>
                <a:srgbClr val="FF0000"/>
              </a:buClr>
            </a:pPr>
            <a:r>
              <a:rPr lang="zh-CN" altLang="en-US" sz="3600" dirty="0">
                <a:solidFill>
                  <a:srgbClr val="2989FF"/>
                </a:solidFill>
                <a:latin typeface="微软雅黑" panose="020B0503020204020204" pitchFamily="34" charset="-122"/>
                <a:ea typeface="微软雅黑" panose="020B0503020204020204" pitchFamily="34" charset="-122"/>
              </a:rPr>
              <a:t>解决措施：</a:t>
            </a:r>
            <a:endParaRPr lang="en-US" altLang="zh-CN" sz="3600" dirty="0">
              <a:solidFill>
                <a:srgbClr val="2989FF"/>
              </a:solidFill>
              <a:latin typeface="微软雅黑" panose="020B0503020204020204" pitchFamily="34" charset="-122"/>
              <a:ea typeface="微软雅黑" panose="020B0503020204020204" pitchFamily="34" charset="-122"/>
            </a:endParaRPr>
          </a:p>
          <a:p>
            <a:pPr>
              <a:buClr>
                <a:srgbClr val="FF0000"/>
              </a:buClr>
            </a:pPr>
            <a:r>
              <a:rPr lang="zh-CN" altLang="en-US" sz="3600" dirty="0">
                <a:solidFill>
                  <a:srgbClr val="2989FF"/>
                </a:solidFill>
                <a:latin typeface="微软雅黑" panose="020B0503020204020204" pitchFamily="34" charset="-122"/>
                <a:ea typeface="微软雅黑" panose="020B0503020204020204" pitchFamily="34" charset="-122"/>
              </a:rPr>
              <a:t>      一、部署企业版正版火绒杀毒毒软件；</a:t>
            </a:r>
            <a:endParaRPr lang="en-US" altLang="zh-CN" sz="3600" dirty="0">
              <a:solidFill>
                <a:srgbClr val="2989FF"/>
              </a:solidFill>
              <a:latin typeface="微软雅黑" panose="020B0503020204020204" pitchFamily="34" charset="-122"/>
              <a:ea typeface="微软雅黑" panose="020B0503020204020204" pitchFamily="34" charset="-122"/>
            </a:endParaRPr>
          </a:p>
          <a:p>
            <a:pPr>
              <a:buClr>
                <a:srgbClr val="FF0000"/>
              </a:buClr>
            </a:pPr>
            <a:r>
              <a:rPr lang="zh-CN" altLang="en-US" sz="3600" dirty="0">
                <a:solidFill>
                  <a:srgbClr val="2989FF"/>
                </a:solidFill>
                <a:latin typeface="微软雅黑" panose="020B0503020204020204" pitchFamily="34" charset="-122"/>
                <a:ea typeface="微软雅黑" panose="020B0503020204020204" pitchFamily="34" charset="-122"/>
              </a:rPr>
              <a:t>      二、采用</a:t>
            </a:r>
            <a:r>
              <a:rPr lang="en-US" altLang="zh-CN" sz="3600" dirty="0">
                <a:solidFill>
                  <a:srgbClr val="2989FF"/>
                </a:solidFill>
                <a:latin typeface="微软雅黑" panose="020B0503020204020204" pitchFamily="34" charset="-122"/>
                <a:ea typeface="微软雅黑" panose="020B0503020204020204" pitchFamily="34" charset="-122"/>
              </a:rPr>
              <a:t>C/S</a:t>
            </a:r>
            <a:r>
              <a:rPr lang="zh-CN" altLang="en-US" sz="3600" dirty="0">
                <a:solidFill>
                  <a:srgbClr val="2989FF"/>
                </a:solidFill>
                <a:latin typeface="微软雅黑" panose="020B0503020204020204" pitchFamily="34" charset="-122"/>
                <a:ea typeface="微软雅黑" panose="020B0503020204020204" pitchFamily="34" charset="-122"/>
              </a:rPr>
              <a:t>架构的正版企业版杀毒软件，在终端和服务器层面能有效能有效识别与精准查杀蠕虫病毒、恶意软件、勒索软件、木马等恶意文件，有力的防御针对企业的已知、未知威胁、勒索病毒、漏洞攻击等；</a:t>
            </a:r>
            <a:endParaRPr lang="en-US" altLang="zh-CN" sz="3600" dirty="0">
              <a:solidFill>
                <a:srgbClr val="2989FF"/>
              </a:solidFill>
              <a:latin typeface="微软雅黑" panose="020B0503020204020204" pitchFamily="34" charset="-122"/>
              <a:ea typeface="微软雅黑" panose="020B0503020204020204" pitchFamily="34" charset="-122"/>
            </a:endParaRPr>
          </a:p>
          <a:p>
            <a:pPr>
              <a:buClr>
                <a:srgbClr val="FF0000"/>
              </a:buClr>
            </a:pPr>
            <a:r>
              <a:rPr lang="en-US" altLang="zh-CN" sz="3600" dirty="0">
                <a:solidFill>
                  <a:srgbClr val="2989FF"/>
                </a:solidFill>
                <a:latin typeface="微软雅黑" panose="020B0503020204020204" pitchFamily="34" charset="-122"/>
                <a:ea typeface="微软雅黑" panose="020B0503020204020204" pitchFamily="34" charset="-122"/>
              </a:rPr>
              <a:t>     </a:t>
            </a:r>
            <a:r>
              <a:rPr lang="zh-CN" altLang="en-US" sz="3600" dirty="0">
                <a:solidFill>
                  <a:srgbClr val="2989FF"/>
                </a:solidFill>
                <a:latin typeface="微软雅黑" panose="020B0503020204020204" pitchFamily="34" charset="-122"/>
                <a:ea typeface="微软雅黑" panose="020B0503020204020204" pitchFamily="34" charset="-122"/>
              </a:rPr>
              <a:t>三、</a:t>
            </a:r>
            <a:r>
              <a:rPr lang="en-US" altLang="zh-CN" sz="3600" dirty="0">
                <a:solidFill>
                  <a:srgbClr val="2989FF"/>
                </a:solidFill>
                <a:latin typeface="微软雅黑" panose="020B0503020204020204" pitchFamily="34" charset="-122"/>
                <a:ea typeface="微软雅黑" panose="020B0503020204020204" pitchFamily="34" charset="-122"/>
              </a:rPr>
              <a:t> C/S</a:t>
            </a:r>
            <a:r>
              <a:rPr lang="zh-CN" altLang="en-US" sz="3600" dirty="0">
                <a:solidFill>
                  <a:srgbClr val="2989FF"/>
                </a:solidFill>
                <a:latin typeface="微软雅黑" panose="020B0503020204020204" pitchFamily="34" charset="-122"/>
                <a:ea typeface="微软雅黑" panose="020B0503020204020204" pitchFamily="34" charset="-122"/>
              </a:rPr>
              <a:t>架构的管理平台支持统一的终端资产管理、电脑安全体检、远程桌面、外设管理；</a:t>
            </a:r>
            <a:r>
              <a:rPr lang="zh-CN" altLang="en-US" sz="3600" b="0" i="0" dirty="0">
                <a:solidFill>
                  <a:srgbClr val="2989FF"/>
                </a:solidFill>
                <a:effectLst/>
                <a:latin typeface="Microsoft YaHei" panose="020B0503020204020204" pitchFamily="34" charset="-122"/>
                <a:ea typeface="Microsoft YaHei" panose="020B0503020204020204" pitchFamily="34" charset="-122"/>
              </a:rPr>
              <a:t>在保护的同时，检测各类威胁，保护用户不受影响。</a:t>
            </a:r>
            <a:endParaRPr lang="zh-CN" altLang="en-US" sz="3600" dirty="0">
              <a:solidFill>
                <a:srgbClr val="2989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4459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432478" y="404664"/>
            <a:ext cx="4680520" cy="461665"/>
          </a:xfrm>
          <a:prstGeom prst="rect">
            <a:avLst/>
          </a:prstGeom>
          <a:noFill/>
        </p:spPr>
        <p:txBody>
          <a:bodyPr wrap="square" rtlCol="0">
            <a:spAutoFit/>
          </a:bodyPr>
          <a:lstStyle/>
          <a:p>
            <a:r>
              <a:rPr lang="zh-CN" altLang="en-US" sz="2400" dirty="0">
                <a:solidFill>
                  <a:srgbClr val="2989FF"/>
                </a:solidFill>
                <a:latin typeface="微软雅黑" panose="020B0503020204020204" pitchFamily="34" charset="-122"/>
                <a:ea typeface="微软雅黑" panose="020B0503020204020204" pitchFamily="34" charset="-122"/>
              </a:rPr>
              <a:t>终端安全</a:t>
            </a:r>
            <a:r>
              <a:rPr lang="en-US" altLang="zh-CN" sz="2400" dirty="0">
                <a:solidFill>
                  <a:srgbClr val="2989FF"/>
                </a:solidFill>
                <a:latin typeface="微软雅黑" panose="020B0503020204020204" pitchFamily="34" charset="-122"/>
                <a:ea typeface="微软雅黑" panose="020B0503020204020204" pitchFamily="34" charset="-122"/>
              </a:rPr>
              <a:t>--</a:t>
            </a:r>
            <a:r>
              <a:rPr lang="zh-CN" altLang="en-US" sz="2400" dirty="0">
                <a:solidFill>
                  <a:srgbClr val="2989FF"/>
                </a:solidFill>
                <a:latin typeface="微软雅黑" panose="020B0503020204020204" pitchFamily="34" charset="-122"/>
                <a:ea typeface="微软雅黑" panose="020B0503020204020204" pitchFamily="34" charset="-122"/>
              </a:rPr>
              <a:t>统计报告</a:t>
            </a:r>
          </a:p>
        </p:txBody>
      </p:sp>
      <p:sp>
        <p:nvSpPr>
          <p:cNvPr id="58" name="文本框 57"/>
          <p:cNvSpPr txBox="1"/>
          <p:nvPr/>
        </p:nvSpPr>
        <p:spPr>
          <a:xfrm>
            <a:off x="694690" y="1340485"/>
            <a:ext cx="11209655" cy="461665"/>
          </a:xfrm>
          <a:prstGeom prst="rect">
            <a:avLst/>
          </a:prstGeom>
          <a:noFill/>
        </p:spPr>
        <p:txBody>
          <a:bodyPr wrap="square" rtlCol="0">
            <a:spAutoFit/>
          </a:bodyPr>
          <a:lstStyle/>
          <a:p>
            <a:pPr>
              <a:buClr>
                <a:srgbClr val="FF0000"/>
              </a:buClr>
            </a:pPr>
            <a:r>
              <a:rPr lang="zh-CN" altLang="en-US" sz="2400" dirty="0">
                <a:solidFill>
                  <a:srgbClr val="2989FF"/>
                </a:solidFill>
                <a:latin typeface="微软雅黑" panose="020B0503020204020204" pitchFamily="34" charset="-122"/>
                <a:ea typeface="微软雅黑" panose="020B0503020204020204" pitchFamily="34" charset="-122"/>
              </a:rPr>
              <a:t>公司一厂，三厂，四厂共计安装</a:t>
            </a:r>
            <a:r>
              <a:rPr lang="en-US" altLang="zh-CN" sz="2400" dirty="0">
                <a:solidFill>
                  <a:srgbClr val="2989FF"/>
                </a:solidFill>
                <a:latin typeface="微软雅黑" panose="020B0503020204020204" pitchFamily="34" charset="-122"/>
                <a:ea typeface="微软雅黑" panose="020B0503020204020204" pitchFamily="34" charset="-122"/>
              </a:rPr>
              <a:t>925</a:t>
            </a:r>
            <a:r>
              <a:rPr lang="zh-CN" altLang="en-US" sz="2400" dirty="0">
                <a:solidFill>
                  <a:srgbClr val="2989FF"/>
                </a:solidFill>
                <a:latin typeface="微软雅黑" panose="020B0503020204020204" pitchFamily="34" charset="-122"/>
                <a:ea typeface="微软雅黑" panose="020B0503020204020204" pitchFamily="34" charset="-122"/>
              </a:rPr>
              <a:t>台，正版授权</a:t>
            </a:r>
            <a:r>
              <a:rPr lang="en-US" altLang="zh-CN" sz="2400" dirty="0">
                <a:solidFill>
                  <a:srgbClr val="2989FF"/>
                </a:solidFill>
                <a:latin typeface="微软雅黑" panose="020B0503020204020204" pitchFamily="34" charset="-122"/>
                <a:ea typeface="微软雅黑" panose="020B0503020204020204" pitchFamily="34" charset="-122"/>
              </a:rPr>
              <a:t>600</a:t>
            </a:r>
            <a:r>
              <a:rPr lang="zh-CN" altLang="en-US" sz="2400" dirty="0">
                <a:solidFill>
                  <a:srgbClr val="2989FF"/>
                </a:solidFill>
                <a:latin typeface="微软雅黑" panose="020B0503020204020204" pitchFamily="34" charset="-122"/>
                <a:ea typeface="微软雅黑" panose="020B0503020204020204" pitchFamily="34" charset="-122"/>
              </a:rPr>
              <a:t>点数</a:t>
            </a:r>
            <a:endParaRPr lang="en-US" altLang="zh-CN" sz="2400" dirty="0">
              <a:solidFill>
                <a:srgbClr val="2989FF"/>
              </a:solidFill>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1"/>
            </p:custDataLst>
            <p:extLst>
              <p:ext uri="{D42A27DB-BD31-4B8C-83A1-F6EECF244321}">
                <p14:modId xmlns:p14="http://schemas.microsoft.com/office/powerpoint/2010/main" val="3274913894"/>
              </p:ext>
            </p:extLst>
          </p:nvPr>
        </p:nvGraphicFramePr>
        <p:xfrm>
          <a:off x="910631" y="1988840"/>
          <a:ext cx="10153129" cy="4464494"/>
        </p:xfrm>
        <a:graphic>
          <a:graphicData uri="http://schemas.openxmlformats.org/drawingml/2006/table">
            <a:tbl>
              <a:tblPr firstRow="1" bandRow="1">
                <a:tableStyleId>{5C22544A-7EE6-4342-B048-85BDC9FD1C3A}</a:tableStyleId>
              </a:tblPr>
              <a:tblGrid>
                <a:gridCol w="1219243">
                  <a:extLst>
                    <a:ext uri="{9D8B030D-6E8A-4147-A177-3AD203B41FA5}">
                      <a16:colId xmlns:a16="http://schemas.microsoft.com/office/drawing/2014/main" val="20000"/>
                    </a:ext>
                  </a:extLst>
                </a:gridCol>
                <a:gridCol w="3293259">
                  <a:extLst>
                    <a:ext uri="{9D8B030D-6E8A-4147-A177-3AD203B41FA5}">
                      <a16:colId xmlns:a16="http://schemas.microsoft.com/office/drawing/2014/main" val="20001"/>
                    </a:ext>
                  </a:extLst>
                </a:gridCol>
                <a:gridCol w="3057871">
                  <a:extLst>
                    <a:ext uri="{9D8B030D-6E8A-4147-A177-3AD203B41FA5}">
                      <a16:colId xmlns:a16="http://schemas.microsoft.com/office/drawing/2014/main" val="20002"/>
                    </a:ext>
                  </a:extLst>
                </a:gridCol>
                <a:gridCol w="2582756">
                  <a:extLst>
                    <a:ext uri="{9D8B030D-6E8A-4147-A177-3AD203B41FA5}">
                      <a16:colId xmlns:a16="http://schemas.microsoft.com/office/drawing/2014/main" val="20003"/>
                    </a:ext>
                  </a:extLst>
                </a:gridCol>
              </a:tblGrid>
              <a:tr h="519722">
                <a:tc>
                  <a:txBody>
                    <a:bodyPr/>
                    <a:lstStyle/>
                    <a:p>
                      <a:pPr algn="ctr">
                        <a:buNone/>
                      </a:pPr>
                      <a:r>
                        <a:rPr lang="zh-CN" altLang="en-US" dirty="0"/>
                        <a:t>序号</a:t>
                      </a:r>
                      <a:endParaRPr lang="en-US" altLang="zh-CN" dirty="0"/>
                    </a:p>
                  </a:txBody>
                  <a:tcPr/>
                </a:tc>
                <a:tc>
                  <a:txBody>
                    <a:bodyPr/>
                    <a:lstStyle/>
                    <a:p>
                      <a:pPr algn="ctr">
                        <a:buNone/>
                      </a:pPr>
                      <a:r>
                        <a:rPr lang="zh-CN" altLang="en-US" dirty="0"/>
                        <a:t>厂区</a:t>
                      </a:r>
                    </a:p>
                  </a:txBody>
                  <a:tcPr/>
                </a:tc>
                <a:tc>
                  <a:txBody>
                    <a:bodyPr/>
                    <a:lstStyle/>
                    <a:p>
                      <a:pPr algn="ctr">
                        <a:buNone/>
                      </a:pPr>
                      <a:r>
                        <a:rPr lang="zh-CN" altLang="en-US" dirty="0"/>
                        <a:t>火绒客户端</a:t>
                      </a:r>
                    </a:p>
                  </a:txBody>
                  <a:tcPr/>
                </a:tc>
                <a:tc>
                  <a:txBody>
                    <a:bodyPr/>
                    <a:lstStyle/>
                    <a:p>
                      <a:pPr algn="ctr">
                        <a:buNone/>
                      </a:pPr>
                      <a:r>
                        <a:rPr lang="zh-CN" altLang="en-US" dirty="0"/>
                        <a:t>火绒在线数</a:t>
                      </a:r>
                    </a:p>
                  </a:txBody>
                  <a:tcPr/>
                </a:tc>
                <a:extLst>
                  <a:ext uri="{0D108BD9-81ED-4DB2-BD59-A6C34878D82A}">
                    <a16:rowId xmlns:a16="http://schemas.microsoft.com/office/drawing/2014/main" val="10000"/>
                  </a:ext>
                </a:extLst>
              </a:tr>
              <a:tr h="657746">
                <a:tc>
                  <a:txBody>
                    <a:bodyPr/>
                    <a:lstStyle/>
                    <a:p>
                      <a:pPr algn="ctr">
                        <a:buNone/>
                      </a:pPr>
                      <a:r>
                        <a:rPr lang="en-US" altLang="zh-CN"/>
                        <a:t>1</a:t>
                      </a:r>
                    </a:p>
                  </a:txBody>
                  <a:tcPr/>
                </a:tc>
                <a:tc>
                  <a:txBody>
                    <a:bodyPr/>
                    <a:lstStyle/>
                    <a:p>
                      <a:pPr algn="ctr">
                        <a:buNone/>
                      </a:pPr>
                      <a:r>
                        <a:rPr lang="zh-CN" altLang="en-US" dirty="0"/>
                        <a:t>一厂</a:t>
                      </a:r>
                    </a:p>
                  </a:txBody>
                  <a:tcPr/>
                </a:tc>
                <a:tc>
                  <a:txBody>
                    <a:bodyPr/>
                    <a:lstStyle/>
                    <a:p>
                      <a:pPr algn="ctr">
                        <a:buNone/>
                      </a:pPr>
                      <a:r>
                        <a:rPr lang="en-US" altLang="zh-CN" dirty="0"/>
                        <a:t>676</a:t>
                      </a:r>
                    </a:p>
                  </a:txBody>
                  <a:tcPr/>
                </a:tc>
                <a:tc>
                  <a:txBody>
                    <a:bodyPr/>
                    <a:lstStyle/>
                    <a:p>
                      <a:pPr algn="ctr">
                        <a:buNone/>
                      </a:pPr>
                      <a:r>
                        <a:rPr lang="en-US" altLang="zh-CN" dirty="0"/>
                        <a:t>111</a:t>
                      </a:r>
                    </a:p>
                  </a:txBody>
                  <a:tcPr/>
                </a:tc>
                <a:extLst>
                  <a:ext uri="{0D108BD9-81ED-4DB2-BD59-A6C34878D82A}">
                    <a16:rowId xmlns:a16="http://schemas.microsoft.com/office/drawing/2014/main" val="10001"/>
                  </a:ext>
                </a:extLst>
              </a:tr>
              <a:tr h="657746">
                <a:tc>
                  <a:txBody>
                    <a:bodyPr/>
                    <a:lstStyle/>
                    <a:p>
                      <a:pPr algn="ctr">
                        <a:buNone/>
                      </a:pPr>
                      <a:r>
                        <a:rPr lang="en-US" altLang="zh-CN"/>
                        <a:t>2</a:t>
                      </a:r>
                    </a:p>
                  </a:txBody>
                  <a:tcPr/>
                </a:tc>
                <a:tc>
                  <a:txBody>
                    <a:bodyPr/>
                    <a:lstStyle/>
                    <a:p>
                      <a:pPr algn="ctr">
                        <a:buNone/>
                      </a:pPr>
                      <a:r>
                        <a:rPr lang="zh-CN" altLang="en-US" dirty="0"/>
                        <a:t>三厂</a:t>
                      </a:r>
                    </a:p>
                  </a:txBody>
                  <a:tcPr/>
                </a:tc>
                <a:tc>
                  <a:txBody>
                    <a:bodyPr/>
                    <a:lstStyle/>
                    <a:p>
                      <a:pPr algn="ctr">
                        <a:buNone/>
                      </a:pPr>
                      <a:r>
                        <a:rPr lang="en-US" altLang="zh-CN" dirty="0"/>
                        <a:t>28</a:t>
                      </a:r>
                    </a:p>
                  </a:txBody>
                  <a:tcPr/>
                </a:tc>
                <a:tc>
                  <a:txBody>
                    <a:bodyPr/>
                    <a:lstStyle/>
                    <a:p>
                      <a:pPr algn="ctr">
                        <a:buNone/>
                      </a:pPr>
                      <a:r>
                        <a:rPr lang="en-US" altLang="zh-CN" dirty="0"/>
                        <a:t>12</a:t>
                      </a:r>
                    </a:p>
                  </a:txBody>
                  <a:tcPr/>
                </a:tc>
                <a:extLst>
                  <a:ext uri="{0D108BD9-81ED-4DB2-BD59-A6C34878D82A}">
                    <a16:rowId xmlns:a16="http://schemas.microsoft.com/office/drawing/2014/main" val="10002"/>
                  </a:ext>
                </a:extLst>
              </a:tr>
              <a:tr h="656894">
                <a:tc>
                  <a:txBody>
                    <a:bodyPr/>
                    <a:lstStyle/>
                    <a:p>
                      <a:pPr algn="ctr">
                        <a:buNone/>
                      </a:pPr>
                      <a:r>
                        <a:rPr lang="en-US" altLang="zh-CN" dirty="0"/>
                        <a:t>3</a:t>
                      </a:r>
                    </a:p>
                  </a:txBody>
                  <a:tcPr/>
                </a:tc>
                <a:tc>
                  <a:txBody>
                    <a:bodyPr/>
                    <a:lstStyle/>
                    <a:p>
                      <a:pPr algn="ctr">
                        <a:buNone/>
                      </a:pPr>
                      <a:r>
                        <a:rPr lang="zh-CN" altLang="en-US" dirty="0"/>
                        <a:t>四厂</a:t>
                      </a:r>
                    </a:p>
                  </a:txBody>
                  <a:tcPr/>
                </a:tc>
                <a:tc>
                  <a:txBody>
                    <a:bodyPr/>
                    <a:lstStyle/>
                    <a:p>
                      <a:pPr algn="ctr">
                        <a:buNone/>
                      </a:pPr>
                      <a:r>
                        <a:rPr lang="en-US" altLang="zh-CN" dirty="0"/>
                        <a:t>142</a:t>
                      </a:r>
                    </a:p>
                  </a:txBody>
                  <a:tcPr/>
                </a:tc>
                <a:tc>
                  <a:txBody>
                    <a:bodyPr/>
                    <a:lstStyle/>
                    <a:p>
                      <a:pPr algn="ctr">
                        <a:buNone/>
                      </a:pPr>
                      <a:r>
                        <a:rPr lang="en-US" altLang="zh-CN" dirty="0"/>
                        <a:t>74</a:t>
                      </a:r>
                    </a:p>
                  </a:txBody>
                  <a:tcPr/>
                </a:tc>
                <a:extLst>
                  <a:ext uri="{0D108BD9-81ED-4DB2-BD59-A6C34878D82A}">
                    <a16:rowId xmlns:a16="http://schemas.microsoft.com/office/drawing/2014/main" val="10003"/>
                  </a:ext>
                </a:extLst>
              </a:tr>
              <a:tr h="657746">
                <a:tc>
                  <a:txBody>
                    <a:bodyPr/>
                    <a:lstStyle/>
                    <a:p>
                      <a:pPr algn="ctr">
                        <a:buNone/>
                      </a:pPr>
                      <a:r>
                        <a:rPr lang="en-US" altLang="zh-CN"/>
                        <a:t>4</a:t>
                      </a:r>
                    </a:p>
                  </a:txBody>
                  <a:tcPr/>
                </a:tc>
                <a:tc>
                  <a:txBody>
                    <a:bodyPr/>
                    <a:lstStyle/>
                    <a:p>
                      <a:pPr algn="ctr">
                        <a:buNone/>
                      </a:pPr>
                      <a:r>
                        <a:rPr lang="zh-CN" altLang="en-US" dirty="0"/>
                        <a:t>南山办公室</a:t>
                      </a:r>
                    </a:p>
                  </a:txBody>
                  <a:tcPr/>
                </a:tc>
                <a:tc>
                  <a:txBody>
                    <a:bodyPr/>
                    <a:lstStyle/>
                    <a:p>
                      <a:pPr algn="ctr">
                        <a:buNone/>
                      </a:pPr>
                      <a:r>
                        <a:rPr lang="en-US" altLang="zh-CN" dirty="0"/>
                        <a:t>18</a:t>
                      </a:r>
                    </a:p>
                  </a:txBody>
                  <a:tcPr/>
                </a:tc>
                <a:tc>
                  <a:txBody>
                    <a:bodyPr/>
                    <a:lstStyle/>
                    <a:p>
                      <a:pPr algn="ctr">
                        <a:buNone/>
                      </a:pPr>
                      <a:r>
                        <a:rPr lang="en-US" altLang="zh-CN"/>
                        <a:t>14</a:t>
                      </a:r>
                    </a:p>
                  </a:txBody>
                  <a:tcPr/>
                </a:tc>
                <a:extLst>
                  <a:ext uri="{0D108BD9-81ED-4DB2-BD59-A6C34878D82A}">
                    <a16:rowId xmlns:a16="http://schemas.microsoft.com/office/drawing/2014/main" val="10004"/>
                  </a:ext>
                </a:extLst>
              </a:tr>
              <a:tr h="656894">
                <a:tc>
                  <a:txBody>
                    <a:bodyPr/>
                    <a:lstStyle/>
                    <a:p>
                      <a:pPr algn="ctr">
                        <a:buNone/>
                      </a:pPr>
                      <a:r>
                        <a:rPr lang="en-US" altLang="zh-CN"/>
                        <a:t>5</a:t>
                      </a:r>
                    </a:p>
                  </a:txBody>
                  <a:tcPr/>
                </a:tc>
                <a:tc>
                  <a:txBody>
                    <a:bodyPr/>
                    <a:lstStyle/>
                    <a:p>
                      <a:pPr algn="ctr">
                        <a:buNone/>
                      </a:pPr>
                      <a:r>
                        <a:rPr lang="zh-CN" altLang="en-US" dirty="0"/>
                        <a:t>一厂服务器区</a:t>
                      </a:r>
                    </a:p>
                  </a:txBody>
                  <a:tcPr/>
                </a:tc>
                <a:tc>
                  <a:txBody>
                    <a:bodyPr/>
                    <a:lstStyle/>
                    <a:p>
                      <a:pPr algn="ctr">
                        <a:buNone/>
                      </a:pPr>
                      <a:r>
                        <a:rPr lang="en-US" altLang="zh-CN" dirty="0"/>
                        <a:t>45</a:t>
                      </a:r>
                    </a:p>
                  </a:txBody>
                  <a:tcPr/>
                </a:tc>
                <a:tc>
                  <a:txBody>
                    <a:bodyPr/>
                    <a:lstStyle/>
                    <a:p>
                      <a:pPr algn="ctr">
                        <a:buNone/>
                      </a:pPr>
                      <a:r>
                        <a:rPr lang="en-US" altLang="zh-CN" dirty="0"/>
                        <a:t>43</a:t>
                      </a:r>
                    </a:p>
                  </a:txBody>
                  <a:tcPr/>
                </a:tc>
                <a:extLst>
                  <a:ext uri="{0D108BD9-81ED-4DB2-BD59-A6C34878D82A}">
                    <a16:rowId xmlns:a16="http://schemas.microsoft.com/office/drawing/2014/main" val="10005"/>
                  </a:ext>
                </a:extLst>
              </a:tr>
              <a:tr h="657746">
                <a:tc>
                  <a:txBody>
                    <a:bodyPr/>
                    <a:lstStyle/>
                    <a:p>
                      <a:pPr algn="ctr">
                        <a:buNone/>
                      </a:pPr>
                      <a:r>
                        <a:rPr lang="en-US" altLang="zh-CN"/>
                        <a:t>6</a:t>
                      </a:r>
                    </a:p>
                  </a:txBody>
                  <a:tcPr/>
                </a:tc>
                <a:tc>
                  <a:txBody>
                    <a:bodyPr/>
                    <a:lstStyle/>
                    <a:p>
                      <a:pPr algn="ctr">
                        <a:buNone/>
                      </a:pPr>
                      <a:r>
                        <a:rPr lang="zh-CN" altLang="en-US" dirty="0"/>
                        <a:t>四厂服务器区</a:t>
                      </a:r>
                    </a:p>
                  </a:txBody>
                  <a:tcPr/>
                </a:tc>
                <a:tc>
                  <a:txBody>
                    <a:bodyPr/>
                    <a:lstStyle/>
                    <a:p>
                      <a:pPr algn="ctr">
                        <a:buNone/>
                      </a:pPr>
                      <a:r>
                        <a:rPr lang="en-US" altLang="zh-CN"/>
                        <a:t>14</a:t>
                      </a:r>
                    </a:p>
                  </a:txBody>
                  <a:tcPr/>
                </a:tc>
                <a:tc>
                  <a:txBody>
                    <a:bodyPr/>
                    <a:lstStyle/>
                    <a:p>
                      <a:pPr algn="ctr">
                        <a:buNone/>
                      </a:pPr>
                      <a:r>
                        <a:rPr lang="en-US" altLang="zh-CN" dirty="0"/>
                        <a:t>7</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712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432478" y="404664"/>
            <a:ext cx="4680520" cy="461665"/>
          </a:xfrm>
          <a:prstGeom prst="rect">
            <a:avLst/>
          </a:prstGeom>
          <a:noFill/>
        </p:spPr>
        <p:txBody>
          <a:bodyPr wrap="square" rtlCol="0">
            <a:spAutoFit/>
          </a:bodyPr>
          <a:lstStyle/>
          <a:p>
            <a:r>
              <a:rPr lang="zh-CN" altLang="en-US" sz="2400" dirty="0">
                <a:solidFill>
                  <a:srgbClr val="2989FF"/>
                </a:solidFill>
                <a:latin typeface="微软雅黑" panose="020B0503020204020204" pitchFamily="34" charset="-122"/>
                <a:ea typeface="微软雅黑" panose="020B0503020204020204" pitchFamily="34" charset="-122"/>
              </a:rPr>
              <a:t>终端安全</a:t>
            </a:r>
            <a:r>
              <a:rPr lang="en-US" altLang="zh-CN" sz="2400" dirty="0">
                <a:solidFill>
                  <a:srgbClr val="2989FF"/>
                </a:solidFill>
                <a:latin typeface="微软雅黑" panose="020B0503020204020204" pitchFamily="34" charset="-122"/>
                <a:ea typeface="微软雅黑" panose="020B0503020204020204" pitchFamily="34" charset="-122"/>
              </a:rPr>
              <a:t>--</a:t>
            </a:r>
            <a:r>
              <a:rPr lang="zh-CN" altLang="en-US" sz="2400" dirty="0">
                <a:solidFill>
                  <a:srgbClr val="2989FF"/>
                </a:solidFill>
                <a:latin typeface="微软雅黑" panose="020B0503020204020204" pitchFamily="34" charset="-122"/>
                <a:ea typeface="微软雅黑" panose="020B0503020204020204" pitchFamily="34" charset="-122"/>
              </a:rPr>
              <a:t>统计报告</a:t>
            </a:r>
          </a:p>
        </p:txBody>
      </p:sp>
      <p:sp>
        <p:nvSpPr>
          <p:cNvPr id="58" name="文本框 57"/>
          <p:cNvSpPr txBox="1"/>
          <p:nvPr/>
        </p:nvSpPr>
        <p:spPr>
          <a:xfrm>
            <a:off x="694690" y="1340485"/>
            <a:ext cx="11209655" cy="830997"/>
          </a:xfrm>
          <a:prstGeom prst="rect">
            <a:avLst/>
          </a:prstGeom>
          <a:noFill/>
        </p:spPr>
        <p:txBody>
          <a:bodyPr wrap="square" rtlCol="0">
            <a:spAutoFit/>
          </a:bodyPr>
          <a:lstStyle/>
          <a:p>
            <a:pPr>
              <a:buClr>
                <a:srgbClr val="FF0000"/>
              </a:buClr>
            </a:pPr>
            <a:r>
              <a:rPr lang="zh-CN" altLang="en-US" sz="2400" dirty="0">
                <a:solidFill>
                  <a:srgbClr val="2989FF"/>
                </a:solidFill>
                <a:latin typeface="微软雅黑" panose="020B0503020204020204" pitchFamily="34" charset="-122"/>
                <a:ea typeface="微软雅黑" panose="020B0503020204020204" pitchFamily="34" charset="-122"/>
              </a:rPr>
              <a:t>从首页概览上可以看出火绒杀毒软件客户端能够御病毒攻击、也能有效防御系统攻击、入侵，有效的保护了终端安全。有效总防御次数达</a:t>
            </a:r>
            <a:r>
              <a:rPr lang="en-US" altLang="zh-CN" sz="2400" dirty="0">
                <a:solidFill>
                  <a:srgbClr val="2989FF"/>
                </a:solidFill>
                <a:latin typeface="微软雅黑" panose="020B0503020204020204" pitchFamily="34" charset="-122"/>
                <a:ea typeface="微软雅黑" panose="020B0503020204020204" pitchFamily="34" charset="-122"/>
              </a:rPr>
              <a:t>900+/</a:t>
            </a:r>
            <a:r>
              <a:rPr lang="zh-CN" altLang="en-US" sz="2400" dirty="0">
                <a:solidFill>
                  <a:srgbClr val="2989FF"/>
                </a:solidFill>
                <a:latin typeface="微软雅黑" panose="020B0503020204020204" pitchFamily="34" charset="-122"/>
                <a:ea typeface="微软雅黑" panose="020B0503020204020204" pitchFamily="34" charset="-122"/>
              </a:rPr>
              <a:t>天。</a:t>
            </a:r>
          </a:p>
        </p:txBody>
      </p:sp>
      <p:pic>
        <p:nvPicPr>
          <p:cNvPr id="5" name="图片 4">
            <a:extLst>
              <a:ext uri="{FF2B5EF4-FFF2-40B4-BE49-F238E27FC236}">
                <a16:creationId xmlns:a16="http://schemas.microsoft.com/office/drawing/2014/main" id="{B35E31DD-EE1F-3758-8E55-329EBD1EB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446" y="2171482"/>
            <a:ext cx="9419288" cy="4236871"/>
          </a:xfrm>
          <a:prstGeom prst="rect">
            <a:avLst/>
          </a:prstGeom>
        </p:spPr>
      </p:pic>
    </p:spTree>
    <p:extLst>
      <p:ext uri="{BB962C8B-B14F-4D97-AF65-F5344CB8AC3E}">
        <p14:creationId xmlns:p14="http://schemas.microsoft.com/office/powerpoint/2010/main" val="41812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505343" y="461864"/>
            <a:ext cx="6381951" cy="461665"/>
          </a:xfrm>
          <a:prstGeom prst="rect">
            <a:avLst/>
          </a:prstGeom>
          <a:noFill/>
        </p:spPr>
        <p:txBody>
          <a:bodyPr wrap="square" rtlCol="0">
            <a:spAutoFit/>
          </a:bodyPr>
          <a:lstStyle/>
          <a:p>
            <a:r>
              <a:rPr lang="zh-CN" altLang="en-US" sz="2400" dirty="0">
                <a:solidFill>
                  <a:srgbClr val="2989FF"/>
                </a:solidFill>
                <a:latin typeface="微软雅黑" panose="020B0503020204020204" pitchFamily="34" charset="-122"/>
                <a:ea typeface="微软雅黑" panose="020B0503020204020204" pitchFamily="34" charset="-122"/>
              </a:rPr>
              <a:t>终端安全</a:t>
            </a:r>
            <a:r>
              <a:rPr lang="en-US" altLang="zh-CN" sz="2400" dirty="0">
                <a:solidFill>
                  <a:srgbClr val="2989FF"/>
                </a:solidFill>
                <a:latin typeface="微软雅黑" panose="020B0503020204020204" pitchFamily="34" charset="-122"/>
                <a:ea typeface="微软雅黑" panose="020B0503020204020204" pitchFamily="34" charset="-122"/>
              </a:rPr>
              <a:t>--</a:t>
            </a:r>
            <a:r>
              <a:rPr lang="zh-CN" altLang="en-US" sz="2400" dirty="0">
                <a:solidFill>
                  <a:srgbClr val="2989FF"/>
                </a:solidFill>
                <a:latin typeface="微软雅黑" panose="020B0503020204020204" pitchFamily="34" charset="-122"/>
                <a:ea typeface="微软雅黑" panose="020B0503020204020204" pitchFamily="34" charset="-122"/>
              </a:rPr>
              <a:t>病毒库自动升级</a:t>
            </a:r>
          </a:p>
        </p:txBody>
      </p:sp>
      <p:sp>
        <p:nvSpPr>
          <p:cNvPr id="9" name="文本框 8"/>
          <p:cNvSpPr txBox="1"/>
          <p:nvPr/>
        </p:nvSpPr>
        <p:spPr>
          <a:xfrm>
            <a:off x="694606" y="1196752"/>
            <a:ext cx="10873208" cy="1200329"/>
          </a:xfrm>
          <a:prstGeom prst="rect">
            <a:avLst/>
          </a:prstGeom>
          <a:noFill/>
        </p:spPr>
        <p:txBody>
          <a:bodyPr wrap="square" rtlCol="0">
            <a:spAutoFit/>
          </a:bodyPr>
          <a:lstStyle/>
          <a:p>
            <a:pPr>
              <a:buClr>
                <a:srgbClr val="FF0000"/>
              </a:buClr>
            </a:pPr>
            <a:r>
              <a:rPr lang="zh-CN" altLang="en-US" sz="2400" dirty="0">
                <a:solidFill>
                  <a:srgbClr val="2989FF"/>
                </a:solidFill>
                <a:latin typeface="微软雅黑" panose="020B0503020204020204" pitchFamily="34" charset="-122"/>
                <a:ea typeface="微软雅黑" panose="020B0503020204020204" pitchFamily="34" charset="-122"/>
              </a:rPr>
              <a:t>得益于正版软件，火绒杀毒软件每天都能自动取得原厂的</a:t>
            </a:r>
            <a:r>
              <a:rPr lang="en-US" altLang="zh-CN" sz="2400" dirty="0">
                <a:solidFill>
                  <a:srgbClr val="2989FF"/>
                </a:solidFill>
                <a:latin typeface="微软雅黑" panose="020B0503020204020204" pitchFamily="34" charset="-122"/>
                <a:ea typeface="微软雅黑" panose="020B0503020204020204" pitchFamily="34" charset="-122"/>
              </a:rPr>
              <a:t>2</a:t>
            </a:r>
            <a:r>
              <a:rPr lang="zh-CN" altLang="en-US" sz="2400" dirty="0">
                <a:solidFill>
                  <a:srgbClr val="2989FF"/>
                </a:solidFill>
                <a:latin typeface="微软雅黑" panose="020B0503020204020204" pitchFamily="34" charset="-122"/>
                <a:ea typeface="微软雅黑" panose="020B0503020204020204" pitchFamily="34" charset="-122"/>
              </a:rPr>
              <a:t>次</a:t>
            </a:r>
            <a:r>
              <a:rPr lang="en-US" altLang="zh-CN" sz="2400" dirty="0">
                <a:solidFill>
                  <a:srgbClr val="2989FF"/>
                </a:solidFill>
                <a:latin typeface="微软雅黑" panose="020B0503020204020204" pitchFamily="34" charset="-122"/>
                <a:ea typeface="微软雅黑" panose="020B0503020204020204" pitchFamily="34" charset="-122"/>
              </a:rPr>
              <a:t>/</a:t>
            </a:r>
            <a:r>
              <a:rPr lang="zh-CN" altLang="en-US" sz="2400" dirty="0">
                <a:solidFill>
                  <a:srgbClr val="2989FF"/>
                </a:solidFill>
                <a:latin typeface="微软雅黑" panose="020B0503020204020204" pitchFamily="34" charset="-122"/>
                <a:ea typeface="微软雅黑" panose="020B0503020204020204" pitchFamily="34" charset="-122"/>
              </a:rPr>
              <a:t>天的病毒库自动更新服务，控制台取得最新版病毒库后及时下送客户端，使得客户端及时识别最新威胁，并实现抵御威胁。</a:t>
            </a:r>
            <a:endParaRPr lang="en-US" altLang="zh-CN" sz="2400" dirty="0">
              <a:solidFill>
                <a:srgbClr val="2989FF"/>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ED93FBCC-2309-F00D-B8D7-612090301146}"/>
              </a:ext>
            </a:extLst>
          </p:cNvPr>
          <p:cNvPicPr>
            <a:picLocks noChangeAspect="1"/>
          </p:cNvPicPr>
          <p:nvPr/>
        </p:nvPicPr>
        <p:blipFill>
          <a:blip r:embed="rId2"/>
          <a:stretch>
            <a:fillRect/>
          </a:stretch>
        </p:blipFill>
        <p:spPr>
          <a:xfrm>
            <a:off x="2134766" y="2397081"/>
            <a:ext cx="8183439" cy="38444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0590" y="476672"/>
            <a:ext cx="10514013" cy="504056"/>
          </a:xfrm>
        </p:spPr>
        <p:txBody>
          <a:bodyPr/>
          <a:lstStyle/>
          <a:p>
            <a:r>
              <a:rPr lang="zh-CN" altLang="en-US" sz="2400" dirty="0">
                <a:solidFill>
                  <a:srgbClr val="2989FF"/>
                </a:solidFill>
                <a:latin typeface="微软雅黑" panose="020B0503020204020204" pitchFamily="34" charset="-122"/>
                <a:ea typeface="微软雅黑" panose="020B0503020204020204" pitchFamily="34" charset="-122"/>
              </a:rPr>
              <a:t>终端安全</a:t>
            </a:r>
            <a:r>
              <a:rPr lang="en-US" altLang="zh-CN" sz="2400" dirty="0">
                <a:solidFill>
                  <a:srgbClr val="2989FF"/>
                </a:solidFill>
                <a:latin typeface="微软雅黑" panose="020B0503020204020204" pitchFamily="34" charset="-122"/>
                <a:ea typeface="微软雅黑" panose="020B0503020204020204" pitchFamily="34" charset="-122"/>
              </a:rPr>
              <a:t>--</a:t>
            </a:r>
            <a:r>
              <a:rPr lang="zh-CN" altLang="en-US" sz="2400" dirty="0">
                <a:solidFill>
                  <a:srgbClr val="2989FF"/>
                </a:solidFill>
                <a:latin typeface="微软雅黑" panose="020B0503020204020204" pitchFamily="34" charset="-122"/>
                <a:ea typeface="微软雅黑" panose="020B0503020204020204" pitchFamily="34" charset="-122"/>
              </a:rPr>
              <a:t>病毒防御</a:t>
            </a:r>
            <a:br>
              <a:rPr lang="en-US" altLang="zh-CN" sz="4400" dirty="0">
                <a:solidFill>
                  <a:srgbClr val="2989FF"/>
                </a:solidFill>
                <a:latin typeface="微软雅黑" panose="020B0503020204020204" pitchFamily="34" charset="-122"/>
                <a:ea typeface="微软雅黑" panose="020B0503020204020204" pitchFamily="34" charset="-122"/>
              </a:rPr>
            </a:br>
            <a:endParaRPr lang="zh-CN" altLang="en-US" dirty="0">
              <a:solidFill>
                <a:srgbClr val="2989FF"/>
              </a:solidFill>
            </a:endParaRPr>
          </a:p>
        </p:txBody>
      </p:sp>
      <p:sp>
        <p:nvSpPr>
          <p:cNvPr id="3" name="内容占位符 2"/>
          <p:cNvSpPr>
            <a:spLocks noGrp="1"/>
          </p:cNvSpPr>
          <p:nvPr>
            <p:ph sz="half" idx="1"/>
          </p:nvPr>
        </p:nvSpPr>
        <p:spPr>
          <a:xfrm>
            <a:off x="445135" y="1124585"/>
            <a:ext cx="11482719" cy="720240"/>
          </a:xfrm>
        </p:spPr>
        <p:txBody>
          <a:bodyPr/>
          <a:lstStyle/>
          <a:p>
            <a:pPr marL="0" indent="0">
              <a:buClr>
                <a:srgbClr val="FF0000"/>
              </a:buClr>
              <a:buNone/>
            </a:pPr>
            <a:r>
              <a:rPr lang="zh-CN" altLang="en-US" sz="2000" dirty="0">
                <a:solidFill>
                  <a:srgbClr val="2989FF"/>
                </a:solidFill>
                <a:latin typeface="微软雅黑" panose="020B0503020204020204" pitchFamily="34" charset="-122"/>
                <a:ea typeface="微软雅黑" panose="020B0503020204020204" pitchFamily="34" charset="-122"/>
              </a:rPr>
              <a:t>火绒可以实现自动清除病毒，目前已经实现</a:t>
            </a:r>
            <a:r>
              <a:rPr lang="en-US" altLang="zh-CN" sz="2000" dirty="0">
                <a:solidFill>
                  <a:srgbClr val="2989FF"/>
                </a:solidFill>
                <a:latin typeface="微软雅黑" panose="020B0503020204020204" pitchFamily="34" charset="-122"/>
                <a:ea typeface="微软雅黑" panose="020B0503020204020204" pitchFamily="34" charset="-122"/>
              </a:rPr>
              <a:t>28</a:t>
            </a:r>
            <a:r>
              <a:rPr lang="en-US" altLang="zh-CN" sz="2000" dirty="0">
                <a:solidFill>
                  <a:srgbClr val="2989FF"/>
                </a:solidFill>
              </a:rPr>
              <a:t>0000+/</a:t>
            </a:r>
            <a:r>
              <a:rPr lang="zh-CN" altLang="en-US" sz="2000" dirty="0">
                <a:solidFill>
                  <a:srgbClr val="2989FF"/>
                </a:solidFill>
              </a:rPr>
              <a:t>次病毒处理</a:t>
            </a:r>
            <a:r>
              <a:rPr lang="zh-CN" altLang="en-US" sz="2000" dirty="0">
                <a:solidFill>
                  <a:srgbClr val="2989FF"/>
                </a:solidFill>
                <a:latin typeface="微软雅黑" panose="020B0503020204020204" pitchFamily="34" charset="-122"/>
                <a:ea typeface="微软雅黑" panose="020B0503020204020204" pitchFamily="34" charset="-122"/>
              </a:rPr>
              <a:t>（包含系统，</a:t>
            </a:r>
            <a:r>
              <a:rPr lang="en-US" altLang="zh-CN" sz="2000" dirty="0">
                <a:solidFill>
                  <a:srgbClr val="2989FF"/>
                </a:solidFill>
                <a:latin typeface="微软雅黑" panose="020B0503020204020204" pitchFamily="34" charset="-122"/>
                <a:ea typeface="微软雅黑" panose="020B0503020204020204" pitchFamily="34" charset="-122"/>
              </a:rPr>
              <a:t>U</a:t>
            </a:r>
            <a:r>
              <a:rPr lang="zh-CN" altLang="en-US" sz="2000" dirty="0">
                <a:solidFill>
                  <a:srgbClr val="2989FF"/>
                </a:solidFill>
                <a:latin typeface="微软雅黑" panose="020B0503020204020204" pitchFamily="34" charset="-122"/>
                <a:ea typeface="微软雅黑" panose="020B0503020204020204" pitchFamily="34" charset="-122"/>
              </a:rPr>
              <a:t>盘等外设的病毒。</a:t>
            </a:r>
            <a:r>
              <a:rPr lang="en-US" altLang="zh-CN" sz="2000" dirty="0">
                <a:solidFill>
                  <a:srgbClr val="2989FF"/>
                </a:solidFill>
                <a:latin typeface="微软雅黑" panose="020B0503020204020204" pitchFamily="34" charset="-122"/>
                <a:ea typeface="微软雅黑" panose="020B0503020204020204" pitchFamily="34" charset="-122"/>
              </a:rPr>
              <a:t>USB</a:t>
            </a:r>
            <a:r>
              <a:rPr lang="zh-CN" altLang="en-US" sz="2000" dirty="0">
                <a:solidFill>
                  <a:srgbClr val="2989FF"/>
                </a:solidFill>
                <a:latin typeface="微软雅黑" panose="020B0503020204020204" pitchFamily="34" charset="-122"/>
                <a:ea typeface="微软雅黑" panose="020B0503020204020204" pitchFamily="34" charset="-122"/>
              </a:rPr>
              <a:t>管控功能已按照公司规定需要使用</a:t>
            </a:r>
            <a:r>
              <a:rPr lang="en-US" altLang="zh-CN" sz="2000" dirty="0">
                <a:solidFill>
                  <a:srgbClr val="2989FF"/>
                </a:solidFill>
                <a:latin typeface="微软雅黑" panose="020B0503020204020204" pitchFamily="34" charset="-122"/>
                <a:ea typeface="微软雅黑" panose="020B0503020204020204" pitchFamily="34" charset="-122"/>
              </a:rPr>
              <a:t>U</a:t>
            </a:r>
            <a:r>
              <a:rPr lang="zh-CN" altLang="en-US" sz="2000" dirty="0">
                <a:solidFill>
                  <a:srgbClr val="2989FF"/>
                </a:solidFill>
                <a:latin typeface="微软雅黑" panose="020B0503020204020204" pitchFamily="34" charset="-122"/>
                <a:ea typeface="微软雅黑" panose="020B0503020204020204" pitchFamily="34" charset="-122"/>
              </a:rPr>
              <a:t>盘等设备必须走</a:t>
            </a:r>
            <a:r>
              <a:rPr lang="en-US" altLang="zh-CN" sz="2000" dirty="0">
                <a:solidFill>
                  <a:srgbClr val="2989FF"/>
                </a:solidFill>
                <a:latin typeface="微软雅黑" panose="020B0503020204020204" pitchFamily="34" charset="-122"/>
                <a:ea typeface="微软雅黑" panose="020B0503020204020204" pitchFamily="34" charset="-122"/>
              </a:rPr>
              <a:t>OA</a:t>
            </a:r>
            <a:r>
              <a:rPr lang="zh-CN" altLang="en-US" sz="2000" dirty="0">
                <a:solidFill>
                  <a:srgbClr val="2989FF"/>
                </a:solidFill>
                <a:latin typeface="微软雅黑" panose="020B0503020204020204" pitchFamily="34" charset="-122"/>
                <a:ea typeface="微软雅黑" panose="020B0503020204020204" pitchFamily="34" charset="-122"/>
              </a:rPr>
              <a:t>申请单申请）</a:t>
            </a:r>
            <a:endParaRPr lang="en-US" altLang="zh-CN" sz="2000" dirty="0">
              <a:solidFill>
                <a:srgbClr val="2989FF"/>
              </a:solidFill>
              <a:latin typeface="微软雅黑" panose="020B0503020204020204" pitchFamily="34" charset="-122"/>
              <a:ea typeface="微软雅黑" panose="020B0503020204020204" pitchFamily="34" charset="-122"/>
            </a:endParaRPr>
          </a:p>
          <a:p>
            <a:pPr marL="0" indent="0">
              <a:buClr>
                <a:srgbClr val="FF0000"/>
              </a:buClr>
              <a:buNone/>
            </a:pPr>
            <a:endParaRPr lang="en-US" altLang="zh-CN" sz="2400" dirty="0">
              <a:latin typeface="微软雅黑" panose="020B0503020204020204" pitchFamily="34" charset="-122"/>
              <a:ea typeface="微软雅黑" panose="020B0503020204020204" pitchFamily="34" charset="-122"/>
            </a:endParaRPr>
          </a:p>
          <a:p>
            <a:pPr marL="0" indent="0">
              <a:buNone/>
            </a:pPr>
            <a:endParaRPr lang="zh-CN" altLang="en-US" dirty="0"/>
          </a:p>
        </p:txBody>
      </p:sp>
      <p:pic>
        <p:nvPicPr>
          <p:cNvPr id="6" name="图片 5">
            <a:extLst>
              <a:ext uri="{FF2B5EF4-FFF2-40B4-BE49-F238E27FC236}">
                <a16:creationId xmlns:a16="http://schemas.microsoft.com/office/drawing/2014/main" id="{8E509D9D-CFF4-0FCB-902D-CD82CD7DE688}"/>
              </a:ext>
            </a:extLst>
          </p:cNvPr>
          <p:cNvPicPr>
            <a:picLocks noChangeAspect="1"/>
          </p:cNvPicPr>
          <p:nvPr/>
        </p:nvPicPr>
        <p:blipFill>
          <a:blip r:embed="rId2"/>
          <a:stretch>
            <a:fillRect/>
          </a:stretch>
        </p:blipFill>
        <p:spPr>
          <a:xfrm>
            <a:off x="622598" y="2056417"/>
            <a:ext cx="7781650" cy="4324911"/>
          </a:xfrm>
          <a:prstGeom prst="rect">
            <a:avLst/>
          </a:prstGeom>
        </p:spPr>
      </p:pic>
      <p:sp>
        <p:nvSpPr>
          <p:cNvPr id="5" name="内容占位符 2">
            <a:extLst>
              <a:ext uri="{FF2B5EF4-FFF2-40B4-BE49-F238E27FC236}">
                <a16:creationId xmlns:a16="http://schemas.microsoft.com/office/drawing/2014/main" id="{58EF366D-953D-D536-3E6B-DE6FEDAB9BA4}"/>
              </a:ext>
            </a:extLst>
          </p:cNvPr>
          <p:cNvSpPr txBox="1">
            <a:spLocks/>
          </p:cNvSpPr>
          <p:nvPr/>
        </p:nvSpPr>
        <p:spPr>
          <a:xfrm>
            <a:off x="8759502" y="2132855"/>
            <a:ext cx="3096344" cy="4032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0000"/>
              </a:buClr>
              <a:buFont typeface="Arial" panose="020B0604020202020204" pitchFamily="34" charset="0"/>
              <a:buNone/>
            </a:pPr>
            <a:r>
              <a:rPr lang="zh-CN" altLang="en-US" sz="1300" dirty="0">
                <a:solidFill>
                  <a:srgbClr val="2989FF"/>
                </a:solidFill>
              </a:rPr>
              <a:t>火绒可以识别的病毒有：</a:t>
            </a:r>
            <a:endParaRPr lang="en-US" altLang="zh-CN" sz="1300" dirty="0">
              <a:solidFill>
                <a:srgbClr val="2989FF"/>
              </a:solidFill>
            </a:endParaRPr>
          </a:p>
          <a:p>
            <a:pPr marL="0" indent="0">
              <a:buNone/>
            </a:pPr>
            <a:r>
              <a:rPr lang="en-US" altLang="zh-CN" sz="1300" dirty="0">
                <a:solidFill>
                  <a:srgbClr val="2989FF"/>
                </a:solidFill>
              </a:rPr>
              <a:t>1.</a:t>
            </a:r>
            <a:r>
              <a:rPr lang="zh-CN" altLang="en-US" sz="1300" dirty="0">
                <a:solidFill>
                  <a:srgbClr val="2989FF"/>
                </a:solidFill>
              </a:rPr>
              <a:t>系统病毒</a:t>
            </a:r>
            <a:r>
              <a:rPr lang="en-US" altLang="zh-CN" sz="1300" dirty="0">
                <a:solidFill>
                  <a:srgbClr val="2989FF"/>
                </a:solidFill>
              </a:rPr>
              <a:t>exe</a:t>
            </a:r>
            <a:r>
              <a:rPr lang="zh-CN" altLang="en-US" sz="1300" dirty="0">
                <a:solidFill>
                  <a:srgbClr val="2989FF"/>
                </a:solidFill>
              </a:rPr>
              <a:t>和</a:t>
            </a:r>
            <a:r>
              <a:rPr lang="en-US" altLang="zh-CN" sz="1300" dirty="0">
                <a:solidFill>
                  <a:srgbClr val="2989FF"/>
                </a:solidFill>
              </a:rPr>
              <a:t>.</a:t>
            </a:r>
            <a:r>
              <a:rPr lang="en-US" altLang="zh-CN" sz="1300" dirty="0" err="1">
                <a:solidFill>
                  <a:srgbClr val="2989FF"/>
                </a:solidFill>
              </a:rPr>
              <a:t>dll</a:t>
            </a:r>
            <a:r>
              <a:rPr lang="zh-CN" altLang="en-US" sz="1300" dirty="0">
                <a:solidFill>
                  <a:srgbClr val="2989FF"/>
                </a:solidFill>
              </a:rPr>
              <a:t>文件</a:t>
            </a:r>
          </a:p>
          <a:p>
            <a:pPr marL="0" indent="0">
              <a:buNone/>
            </a:pPr>
            <a:r>
              <a:rPr lang="en-US" altLang="zh-CN" sz="1300" dirty="0">
                <a:solidFill>
                  <a:srgbClr val="2989FF"/>
                </a:solidFill>
              </a:rPr>
              <a:t>2.</a:t>
            </a:r>
            <a:r>
              <a:rPr lang="zh-CN" altLang="en-US" sz="1300" dirty="0">
                <a:solidFill>
                  <a:srgbClr val="2989FF"/>
                </a:solidFill>
              </a:rPr>
              <a:t>蠕虫病毒：</a:t>
            </a:r>
            <a:r>
              <a:rPr lang="en-US" altLang="zh-CN" sz="1300" dirty="0">
                <a:solidFill>
                  <a:srgbClr val="2989FF"/>
                </a:solidFill>
              </a:rPr>
              <a:t>Worm</a:t>
            </a:r>
          </a:p>
          <a:p>
            <a:pPr marL="0" indent="0">
              <a:buNone/>
            </a:pPr>
            <a:r>
              <a:rPr lang="en-US" altLang="zh-CN" sz="1300" dirty="0">
                <a:solidFill>
                  <a:srgbClr val="2989FF"/>
                </a:solidFill>
              </a:rPr>
              <a:t>3.</a:t>
            </a:r>
            <a:r>
              <a:rPr lang="zh-CN" altLang="en-US" sz="1300" dirty="0">
                <a:solidFill>
                  <a:srgbClr val="2989FF"/>
                </a:solidFill>
              </a:rPr>
              <a:t>木马病毒：</a:t>
            </a:r>
            <a:r>
              <a:rPr lang="en-US" altLang="zh-CN" sz="1300" dirty="0">
                <a:solidFill>
                  <a:srgbClr val="2989FF"/>
                </a:solidFill>
              </a:rPr>
              <a:t>Trojan</a:t>
            </a:r>
          </a:p>
          <a:p>
            <a:pPr marL="0" indent="0">
              <a:buNone/>
            </a:pPr>
            <a:r>
              <a:rPr lang="en-US" altLang="zh-CN" sz="1300" dirty="0">
                <a:solidFill>
                  <a:srgbClr val="2989FF"/>
                </a:solidFill>
              </a:rPr>
              <a:t>4.</a:t>
            </a:r>
            <a:r>
              <a:rPr lang="zh-CN" altLang="en-US" sz="1300" dirty="0">
                <a:solidFill>
                  <a:srgbClr val="2989FF"/>
                </a:solidFill>
              </a:rPr>
              <a:t>黑客病毒：</a:t>
            </a:r>
            <a:r>
              <a:rPr lang="en-US" altLang="zh-CN" sz="1300" dirty="0">
                <a:solidFill>
                  <a:srgbClr val="2989FF"/>
                </a:solidFill>
              </a:rPr>
              <a:t>Hack</a:t>
            </a:r>
          </a:p>
          <a:p>
            <a:pPr marL="0" indent="0">
              <a:buNone/>
            </a:pPr>
            <a:r>
              <a:rPr lang="en-US" altLang="zh-CN" sz="1300" dirty="0">
                <a:solidFill>
                  <a:srgbClr val="2989FF"/>
                </a:solidFill>
              </a:rPr>
              <a:t>5.</a:t>
            </a:r>
            <a:r>
              <a:rPr lang="zh-CN" altLang="en-US" sz="1300" dirty="0">
                <a:solidFill>
                  <a:srgbClr val="2989FF"/>
                </a:solidFill>
              </a:rPr>
              <a:t>脚本病毒：</a:t>
            </a:r>
            <a:r>
              <a:rPr lang="en-US" altLang="zh-CN" sz="1300" dirty="0">
                <a:solidFill>
                  <a:srgbClr val="2989FF"/>
                </a:solidFill>
              </a:rPr>
              <a:t>Script</a:t>
            </a:r>
          </a:p>
          <a:p>
            <a:pPr marL="0" indent="0">
              <a:buNone/>
            </a:pPr>
            <a:r>
              <a:rPr lang="en-US" altLang="zh-CN" sz="1300" dirty="0">
                <a:solidFill>
                  <a:srgbClr val="2989FF"/>
                </a:solidFill>
              </a:rPr>
              <a:t>6.</a:t>
            </a:r>
            <a:r>
              <a:rPr lang="zh-CN" altLang="en-US" sz="1300" dirty="0">
                <a:solidFill>
                  <a:srgbClr val="2989FF"/>
                </a:solidFill>
              </a:rPr>
              <a:t>宏病毒：</a:t>
            </a:r>
            <a:r>
              <a:rPr lang="en-US" altLang="zh-CN" sz="1300" dirty="0">
                <a:solidFill>
                  <a:srgbClr val="2989FF"/>
                </a:solidFill>
              </a:rPr>
              <a:t>Macro</a:t>
            </a:r>
          </a:p>
          <a:p>
            <a:pPr marL="0" indent="0">
              <a:buNone/>
            </a:pPr>
            <a:r>
              <a:rPr lang="en-US" altLang="zh-CN" sz="1300" dirty="0">
                <a:solidFill>
                  <a:srgbClr val="2989FF"/>
                </a:solidFill>
              </a:rPr>
              <a:t>7.</a:t>
            </a:r>
            <a:r>
              <a:rPr lang="zh-CN" altLang="en-US" sz="1300" dirty="0">
                <a:solidFill>
                  <a:srgbClr val="2989FF"/>
                </a:solidFill>
              </a:rPr>
              <a:t>后门病毒：</a:t>
            </a:r>
            <a:r>
              <a:rPr lang="en-US" altLang="zh-CN" sz="1300" dirty="0">
                <a:solidFill>
                  <a:srgbClr val="2989FF"/>
                </a:solidFill>
              </a:rPr>
              <a:t>Backdoor</a:t>
            </a:r>
          </a:p>
          <a:p>
            <a:pPr marL="0" indent="0">
              <a:buNone/>
            </a:pPr>
            <a:r>
              <a:rPr lang="en-US" altLang="zh-CN" sz="1300" dirty="0">
                <a:solidFill>
                  <a:srgbClr val="2989FF"/>
                </a:solidFill>
              </a:rPr>
              <a:t>8.</a:t>
            </a:r>
            <a:r>
              <a:rPr lang="zh-CN" altLang="en-US" sz="1300" dirty="0">
                <a:solidFill>
                  <a:srgbClr val="2989FF"/>
                </a:solidFill>
              </a:rPr>
              <a:t>病毒种植程序病毒：</a:t>
            </a:r>
            <a:r>
              <a:rPr lang="en-US" altLang="zh-CN" sz="1300" dirty="0">
                <a:solidFill>
                  <a:srgbClr val="2989FF"/>
                </a:solidFill>
              </a:rPr>
              <a:t>Dropper</a:t>
            </a:r>
          </a:p>
          <a:p>
            <a:pPr marL="0" indent="0">
              <a:buNone/>
            </a:pPr>
            <a:r>
              <a:rPr lang="en-US" altLang="zh-CN" sz="1300" dirty="0">
                <a:solidFill>
                  <a:srgbClr val="2989FF"/>
                </a:solidFill>
              </a:rPr>
              <a:t>9.</a:t>
            </a:r>
            <a:r>
              <a:rPr lang="zh-CN" altLang="en-US" sz="1300" dirty="0">
                <a:solidFill>
                  <a:srgbClr val="2989FF"/>
                </a:solidFill>
              </a:rPr>
              <a:t>破坏性程序病毒：</a:t>
            </a:r>
            <a:r>
              <a:rPr lang="en-US" altLang="zh-CN" sz="1300" dirty="0">
                <a:solidFill>
                  <a:srgbClr val="2989FF"/>
                </a:solidFill>
              </a:rPr>
              <a:t>Harm</a:t>
            </a:r>
          </a:p>
          <a:p>
            <a:pPr marL="0" indent="0">
              <a:buNone/>
            </a:pPr>
            <a:r>
              <a:rPr lang="en-US" altLang="zh-CN" sz="1300" dirty="0">
                <a:solidFill>
                  <a:srgbClr val="2989FF"/>
                </a:solidFill>
              </a:rPr>
              <a:t>10.</a:t>
            </a:r>
            <a:r>
              <a:rPr lang="zh-CN" altLang="en-US" sz="1300" dirty="0">
                <a:solidFill>
                  <a:srgbClr val="2989FF"/>
                </a:solidFill>
              </a:rPr>
              <a:t>玩笑病毒：</a:t>
            </a:r>
            <a:r>
              <a:rPr lang="en-US" altLang="zh-CN" sz="1300" dirty="0">
                <a:solidFill>
                  <a:srgbClr val="2989FF"/>
                </a:solidFill>
              </a:rPr>
              <a:t>Joke</a:t>
            </a:r>
          </a:p>
          <a:p>
            <a:pPr marL="0" indent="0">
              <a:buNone/>
            </a:pPr>
            <a:r>
              <a:rPr lang="en-US" altLang="zh-CN" sz="1300" dirty="0">
                <a:solidFill>
                  <a:srgbClr val="2989FF"/>
                </a:solidFill>
              </a:rPr>
              <a:t>11.</a:t>
            </a:r>
            <a:r>
              <a:rPr lang="zh-CN" altLang="en-US" sz="1300" dirty="0">
                <a:solidFill>
                  <a:srgbClr val="2989FF"/>
                </a:solidFill>
              </a:rPr>
              <a:t>捆绑机病毒：</a:t>
            </a:r>
            <a:r>
              <a:rPr lang="en-US" altLang="zh-CN" sz="1300" dirty="0">
                <a:solidFill>
                  <a:srgbClr val="2989FF"/>
                </a:solidFill>
              </a:rPr>
              <a:t>Binder</a:t>
            </a:r>
          </a:p>
          <a:p>
            <a:pPr marL="0" indent="0">
              <a:buNone/>
            </a:pPr>
            <a:r>
              <a:rPr lang="en-US" altLang="zh-CN" sz="1300" dirty="0">
                <a:solidFill>
                  <a:srgbClr val="2989FF"/>
                </a:solidFill>
              </a:rPr>
              <a:t>12.</a:t>
            </a:r>
            <a:r>
              <a:rPr lang="zh-CN" altLang="en-US" sz="1300" dirty="0">
                <a:solidFill>
                  <a:srgbClr val="2989FF"/>
                </a:solidFill>
              </a:rPr>
              <a:t>勒索病毒、</a:t>
            </a:r>
            <a:r>
              <a:rPr lang="zh-CN" altLang="en-US" sz="1300">
                <a:solidFill>
                  <a:srgbClr val="2989FF"/>
                </a:solidFill>
              </a:rPr>
              <a:t>一句话木马等等</a:t>
            </a:r>
            <a:endParaRPr lang="zh-CN" altLang="en-US" sz="1300" dirty="0">
              <a:solidFill>
                <a:srgbClr val="2989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34566" y="514406"/>
            <a:ext cx="4968552" cy="399454"/>
          </a:xfrm>
          <a:prstGeom prst="rect">
            <a:avLst/>
          </a:prstGeom>
        </p:spPr>
        <p:txBody>
          <a:bodyPr/>
          <a:lstStyle/>
          <a:p>
            <a:r>
              <a:rPr lang="zh-CN" altLang="en-US" sz="2400" dirty="0">
                <a:solidFill>
                  <a:srgbClr val="2989FF"/>
                </a:solidFill>
                <a:latin typeface="微软雅黑" panose="020B0503020204020204" pitchFamily="34" charset="-122"/>
                <a:ea typeface="微软雅黑" panose="020B0503020204020204" pitchFamily="34" charset="-122"/>
              </a:rPr>
              <a:t>终端安全</a:t>
            </a:r>
            <a:r>
              <a:rPr lang="en-US" altLang="zh-CN" sz="2400" dirty="0">
                <a:solidFill>
                  <a:srgbClr val="2989FF"/>
                </a:solidFill>
                <a:latin typeface="微软雅黑" panose="020B0503020204020204" pitchFamily="34" charset="-122"/>
                <a:ea typeface="微软雅黑" panose="020B0503020204020204" pitchFamily="34" charset="-122"/>
              </a:rPr>
              <a:t>--</a:t>
            </a:r>
            <a:r>
              <a:rPr lang="zh-CN" altLang="en-US" sz="2400" dirty="0">
                <a:solidFill>
                  <a:srgbClr val="2989FF"/>
                </a:solidFill>
              </a:rPr>
              <a:t>漏洞修复</a:t>
            </a:r>
          </a:p>
        </p:txBody>
      </p:sp>
      <p:sp>
        <p:nvSpPr>
          <p:cNvPr id="7" name="内容占位符 2"/>
          <p:cNvSpPr>
            <a:spLocks noGrp="1"/>
          </p:cNvSpPr>
          <p:nvPr>
            <p:ph idx="4294967295"/>
          </p:nvPr>
        </p:nvSpPr>
        <p:spPr>
          <a:xfrm>
            <a:off x="550545" y="1196974"/>
            <a:ext cx="10514330" cy="1223914"/>
          </a:xfrm>
          <a:prstGeom prst="rect">
            <a:avLst/>
          </a:prstGeom>
        </p:spPr>
        <p:txBody>
          <a:bodyPr/>
          <a:lstStyle/>
          <a:p>
            <a:pPr marL="0" indent="0">
              <a:buNone/>
            </a:pPr>
            <a:r>
              <a:rPr lang="zh-CN" altLang="en-US" sz="2400" dirty="0">
                <a:solidFill>
                  <a:srgbClr val="2989FF"/>
                </a:solidFill>
                <a:latin typeface="微软雅黑" panose="020B0503020204020204" pitchFamily="34" charset="-122"/>
                <a:ea typeface="微软雅黑" panose="020B0503020204020204" pitchFamily="34" charset="-122"/>
              </a:rPr>
              <a:t>火绒漏洞修复功能可以实现电脑高危漏洞补丁自动修复；避免高危漏洞入侵电脑。截止目前已经实现</a:t>
            </a:r>
            <a:r>
              <a:rPr lang="en-US" altLang="zh-CN" sz="2400" dirty="0">
                <a:solidFill>
                  <a:srgbClr val="2989FF"/>
                </a:solidFill>
                <a:latin typeface="微软雅黑" panose="020B0503020204020204" pitchFamily="34" charset="-122"/>
                <a:ea typeface="微软雅黑" panose="020B0503020204020204" pitchFamily="34" charset="-122"/>
              </a:rPr>
              <a:t>798+/</a:t>
            </a:r>
            <a:r>
              <a:rPr lang="zh-CN" altLang="en-US" sz="2400" dirty="0">
                <a:solidFill>
                  <a:srgbClr val="2989FF"/>
                </a:solidFill>
                <a:latin typeface="微软雅黑" panose="020B0503020204020204" pitchFamily="34" charset="-122"/>
                <a:ea typeface="微软雅黑" panose="020B0503020204020204" pitchFamily="34" charset="-122"/>
              </a:rPr>
              <a:t>台电脑修复过高危漏洞补丁。（电脑不在线除外）</a:t>
            </a:r>
            <a:endParaRPr lang="en-US" altLang="zh-CN" sz="2400" dirty="0">
              <a:solidFill>
                <a:srgbClr val="2989FF"/>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2B49AF17-B640-FFC4-7BA1-61B0A4D010B6}"/>
              </a:ext>
            </a:extLst>
          </p:cNvPr>
          <p:cNvPicPr>
            <a:picLocks noChangeAspect="1"/>
          </p:cNvPicPr>
          <p:nvPr/>
        </p:nvPicPr>
        <p:blipFill>
          <a:blip r:embed="rId2"/>
          <a:stretch>
            <a:fillRect/>
          </a:stretch>
        </p:blipFill>
        <p:spPr>
          <a:xfrm>
            <a:off x="2494806" y="2132855"/>
            <a:ext cx="7376679" cy="42259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8582" y="476672"/>
            <a:ext cx="4896966" cy="471587"/>
          </a:xfrm>
        </p:spPr>
        <p:txBody>
          <a:bodyPr/>
          <a:lstStyle/>
          <a:p>
            <a:r>
              <a:rPr lang="zh-CN" altLang="en-US" sz="2400" dirty="0">
                <a:solidFill>
                  <a:srgbClr val="2989FF"/>
                </a:solidFill>
                <a:latin typeface="微软雅黑" panose="020B0503020204020204" pitchFamily="34" charset="-122"/>
                <a:ea typeface="微软雅黑" panose="020B0503020204020204" pitchFamily="34" charset="-122"/>
              </a:rPr>
              <a:t>终端安全</a:t>
            </a:r>
            <a:r>
              <a:rPr lang="en-US" altLang="zh-CN" sz="2400" dirty="0">
                <a:solidFill>
                  <a:srgbClr val="2989FF"/>
                </a:solidFill>
                <a:latin typeface="微软雅黑" panose="020B0503020204020204" pitchFamily="34" charset="-122"/>
                <a:ea typeface="微软雅黑" panose="020B0503020204020204" pitchFamily="34" charset="-122"/>
              </a:rPr>
              <a:t>--</a:t>
            </a:r>
            <a:r>
              <a:rPr lang="zh-CN" altLang="en-US" sz="2400" dirty="0">
                <a:solidFill>
                  <a:srgbClr val="2989FF"/>
                </a:solidFill>
              </a:rPr>
              <a:t>系统防御</a:t>
            </a:r>
          </a:p>
        </p:txBody>
      </p:sp>
      <p:sp>
        <p:nvSpPr>
          <p:cNvPr id="7" name="文本框 6"/>
          <p:cNvSpPr txBox="1"/>
          <p:nvPr/>
        </p:nvSpPr>
        <p:spPr>
          <a:xfrm>
            <a:off x="982266" y="1196752"/>
            <a:ext cx="10033516" cy="830997"/>
          </a:xfrm>
          <a:prstGeom prst="rect">
            <a:avLst/>
          </a:prstGeom>
          <a:noFill/>
        </p:spPr>
        <p:txBody>
          <a:bodyPr wrap="none" rtlCol="0">
            <a:spAutoFit/>
          </a:bodyPr>
          <a:lstStyle/>
          <a:p>
            <a:pPr>
              <a:buClr>
                <a:srgbClr val="FF0000"/>
              </a:buClr>
            </a:pPr>
            <a:r>
              <a:rPr lang="zh-CN" altLang="en-US" sz="2400" dirty="0">
                <a:solidFill>
                  <a:srgbClr val="2989FF"/>
                </a:solidFill>
                <a:latin typeface="微软雅黑" panose="020B0503020204020204" pitchFamily="34" charset="-122"/>
                <a:ea typeface="微软雅黑" panose="020B0503020204020204" pitchFamily="34" charset="-122"/>
              </a:rPr>
              <a:t>火绒自动保护关键系统进程，阻止病毒入侵电脑系统；从部署软件开始，</a:t>
            </a:r>
            <a:endParaRPr lang="en-US" altLang="zh-CN" sz="2400" dirty="0">
              <a:solidFill>
                <a:srgbClr val="2989FF"/>
              </a:solidFill>
              <a:latin typeface="微软雅黑" panose="020B0503020204020204" pitchFamily="34" charset="-122"/>
              <a:ea typeface="微软雅黑" panose="020B0503020204020204" pitchFamily="34" charset="-122"/>
            </a:endParaRPr>
          </a:p>
          <a:p>
            <a:pPr>
              <a:buClr>
                <a:srgbClr val="FF0000"/>
              </a:buClr>
            </a:pPr>
            <a:r>
              <a:rPr lang="zh-CN" altLang="en-US" sz="2400" dirty="0">
                <a:solidFill>
                  <a:srgbClr val="2989FF"/>
                </a:solidFill>
                <a:latin typeface="微软雅黑" panose="020B0503020204020204" pitchFamily="34" charset="-122"/>
                <a:ea typeface="微软雅黑" panose="020B0503020204020204" pitchFamily="34" charset="-122"/>
              </a:rPr>
              <a:t>截止目前已经实现</a:t>
            </a:r>
            <a:r>
              <a:rPr lang="en-US" altLang="zh-CN" sz="2400" dirty="0">
                <a:solidFill>
                  <a:srgbClr val="2989FF"/>
                </a:solidFill>
                <a:latin typeface="微软雅黑" panose="020B0503020204020204" pitchFamily="34" charset="-122"/>
                <a:ea typeface="微软雅黑" panose="020B0503020204020204" pitchFamily="34" charset="-122"/>
              </a:rPr>
              <a:t>50000+/</a:t>
            </a:r>
            <a:r>
              <a:rPr lang="zh-CN" altLang="en-US" sz="2400" dirty="0">
                <a:solidFill>
                  <a:srgbClr val="2989FF"/>
                </a:solidFill>
                <a:latin typeface="微软雅黑" panose="020B0503020204020204" pitchFamily="34" charset="-122"/>
                <a:ea typeface="微软雅黑" panose="020B0503020204020204" pitchFamily="34" charset="-122"/>
              </a:rPr>
              <a:t>次的系统防御措施，有力应对了安全威胁。</a:t>
            </a:r>
          </a:p>
        </p:txBody>
      </p:sp>
      <p:pic>
        <p:nvPicPr>
          <p:cNvPr id="5" name="图片 4">
            <a:extLst>
              <a:ext uri="{FF2B5EF4-FFF2-40B4-BE49-F238E27FC236}">
                <a16:creationId xmlns:a16="http://schemas.microsoft.com/office/drawing/2014/main" id="{B8671CC3-3419-D273-A73B-67AB5ACE8DE4}"/>
              </a:ext>
            </a:extLst>
          </p:cNvPr>
          <p:cNvPicPr>
            <a:picLocks noChangeAspect="1"/>
          </p:cNvPicPr>
          <p:nvPr/>
        </p:nvPicPr>
        <p:blipFill>
          <a:blip r:embed="rId2"/>
          <a:stretch>
            <a:fillRect/>
          </a:stretch>
        </p:blipFill>
        <p:spPr>
          <a:xfrm>
            <a:off x="1990750" y="2132856"/>
            <a:ext cx="7848417" cy="455784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新"/>
  <p:tag name="COMMONDATA" val="eyJoZGlkIjoiMDYxYzFkZDIyODBhZmM5M2Y3NWY0NTIwM2JlYjRiYTMifQ=="/>
  <p:tag name="KSO_WPP_MARK_KEY" val="a3229158-2d5d-4312-baa6-39a094adcdcd"/>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35a12812-f898-46a9-95f3-d953bbbb8984}"/>
  <p:tag name="TABLE_ENDDRAG_ORIGIN_RECT" val="496*262"/>
  <p:tag name="TABLE_ENDDRAG_RECT" val="76*156*496*262"/>
  <p:tag name="KSO_WM_UNIT_PLACING_PICTURE_USER_VIEWPORT" val="{&quot;height&quot;:5565,&quot;width&quot;:11760}"/>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1323</Words>
  <Application>Microsoft Office PowerPoint</Application>
  <PresentationFormat>自定义</PresentationFormat>
  <Paragraphs>95</Paragraphs>
  <Slides>19</Slides>
  <Notes>3</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19</vt:i4>
      </vt:variant>
    </vt:vector>
  </HeadingPairs>
  <TitlesOfParts>
    <vt:vector size="28" baseType="lpstr">
      <vt:lpstr>等线</vt:lpstr>
      <vt:lpstr>微软雅黑</vt:lpstr>
      <vt:lpstr>微软雅黑</vt:lpstr>
      <vt:lpstr>微软雅黑</vt:lpstr>
      <vt:lpstr>Arial</vt:lpstr>
      <vt:lpstr>Wingdings</vt:lpstr>
      <vt:lpstr>2_自定义设计方案</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终端安全--病毒防御 </vt:lpstr>
      <vt:lpstr>终端安全--漏洞修复</vt:lpstr>
      <vt:lpstr>终端安全--系统防御</vt:lpstr>
      <vt:lpstr>终端安全--攻击防御</vt:lpstr>
      <vt:lpstr>网络安全-概览</vt:lpstr>
      <vt:lpstr>网络安全-概览</vt:lpstr>
      <vt:lpstr>网络安全-互联网区</vt:lpstr>
      <vt:lpstr>网络安全-局域网</vt:lpstr>
      <vt:lpstr>网络安全-局域网</vt:lpstr>
      <vt:lpstr>网络安全-局域网</vt:lpstr>
      <vt:lpstr>PowerPoint 演示文稿</vt:lpstr>
      <vt:lpstr>PowerPoint 演示文稿</vt:lpstr>
      <vt:lpstr>总结</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dc:title>
  <dc:creator>user</dc:creator>
  <cp:lastModifiedBy>a aa</cp:lastModifiedBy>
  <cp:revision>610</cp:revision>
  <dcterms:created xsi:type="dcterms:W3CDTF">2016-04-14T03:39:00Z</dcterms:created>
  <dcterms:modified xsi:type="dcterms:W3CDTF">2022-07-06T10:21:24Z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3050FCB9FDFE4F73A894F3FE15419B13</vt:lpwstr>
  </property>
  <property fmtid="{D5CDD505-2E9C-101B-9397-08002B2CF9AE}" pid="3" name="KSOProductBuildVer">
    <vt:lpwstr>2052-11.1.0.11830</vt:lpwstr>
  </property>
</Properties>
</file>