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6.xml" ContentType="application/vnd.openxmlformats-officedocument.theme+xml"/>
  <Override PartName="/ppt/slideLayouts/slideLayout2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4" r:id="rId2"/>
    <p:sldMasterId id="2147483660" r:id="rId3"/>
    <p:sldMasterId id="2147483672" r:id="rId4"/>
    <p:sldMasterId id="2147483696" r:id="rId5"/>
    <p:sldMasterId id="2147483673" r:id="rId6"/>
    <p:sldMasterId id="2147483699" r:id="rId7"/>
    <p:sldMasterId id="2147483701" r:id="rId8"/>
    <p:sldMasterId id="2147483703" r:id="rId9"/>
    <p:sldMasterId id="2147483705" r:id="rId10"/>
    <p:sldMasterId id="2147483707" r:id="rId11"/>
    <p:sldMasterId id="2147483709" r:id="rId12"/>
    <p:sldMasterId id="2147483714" r:id="rId13"/>
    <p:sldMasterId id="2147483716" r:id="rId14"/>
    <p:sldMasterId id="2147483721" r:id="rId15"/>
    <p:sldMasterId id="2147483723" r:id="rId16"/>
    <p:sldMasterId id="2147483728" r:id="rId17"/>
  </p:sldMasterIdLst>
  <p:notesMasterIdLst>
    <p:notesMasterId r:id="rId37"/>
  </p:notesMasterIdLst>
  <p:handoutMasterIdLst>
    <p:handoutMasterId r:id="rId38"/>
  </p:handoutMasterIdLst>
  <p:sldIdLst>
    <p:sldId id="408" r:id="rId18"/>
    <p:sldId id="409" r:id="rId19"/>
    <p:sldId id="395" r:id="rId20"/>
    <p:sldId id="389" r:id="rId21"/>
    <p:sldId id="406" r:id="rId22"/>
    <p:sldId id="407" r:id="rId23"/>
    <p:sldId id="404" r:id="rId24"/>
    <p:sldId id="396" r:id="rId25"/>
    <p:sldId id="397" r:id="rId26"/>
    <p:sldId id="405" r:id="rId27"/>
    <p:sldId id="402" r:id="rId28"/>
    <p:sldId id="390" r:id="rId29"/>
    <p:sldId id="399" r:id="rId30"/>
    <p:sldId id="391" r:id="rId31"/>
    <p:sldId id="398" r:id="rId32"/>
    <p:sldId id="403" r:id="rId33"/>
    <p:sldId id="400" r:id="rId34"/>
    <p:sldId id="401" r:id="rId35"/>
    <p:sldId id="41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78F6C92-3C17-4007-AD7A-7E3409E6CDB1}">
          <p14:sldIdLst>
            <p14:sldId id="408"/>
            <p14:sldId id="409"/>
            <p14:sldId id="395"/>
            <p14:sldId id="389"/>
            <p14:sldId id="406"/>
            <p14:sldId id="407"/>
            <p14:sldId id="404"/>
            <p14:sldId id="396"/>
            <p14:sldId id="397"/>
            <p14:sldId id="405"/>
            <p14:sldId id="402"/>
            <p14:sldId id="390"/>
            <p14:sldId id="399"/>
            <p14:sldId id="391"/>
            <p14:sldId id="398"/>
            <p14:sldId id="403"/>
            <p14:sldId id="400"/>
            <p14:sldId id="401"/>
            <p14:sldId id="4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B6413"/>
    <a:srgbClr val="045D6D"/>
    <a:srgbClr val="F1B52C"/>
    <a:srgbClr val="005386"/>
    <a:srgbClr val="C55A11"/>
    <a:srgbClr val="525252"/>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8" autoAdjust="0"/>
    <p:restoredTop sz="96081" autoAdjust="0"/>
  </p:normalViewPr>
  <p:slideViewPr>
    <p:cSldViewPr snapToGrid="0">
      <p:cViewPr varScale="1">
        <p:scale>
          <a:sx n="115" d="100"/>
          <a:sy n="115" d="100"/>
        </p:scale>
        <p:origin x="552"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8" d="100"/>
          <a:sy n="48" d="100"/>
        </p:scale>
        <p:origin x="268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presProps" Target="presProps.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44D53E-3888-4DAA-BAFC-70ADC83FCE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1F362976-9B07-4728-B107-748CB84E40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BB16CC-A8DE-4FC4-9404-809FCED51BA7}" type="datetimeFigureOut">
              <a:rPr lang="zh-CN" altLang="en-US" smtClean="0"/>
              <a:t>2023/11/6</a:t>
            </a:fld>
            <a:endParaRPr lang="zh-CN" altLang="en-US"/>
          </a:p>
        </p:txBody>
      </p:sp>
      <p:sp>
        <p:nvSpPr>
          <p:cNvPr id="4" name="页脚占位符 3">
            <a:extLst>
              <a:ext uri="{FF2B5EF4-FFF2-40B4-BE49-F238E27FC236}">
                <a16:creationId xmlns:a16="http://schemas.microsoft.com/office/drawing/2014/main" id="{1BED4A73-997F-4C36-9C69-CD1D898791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1198C73-7C02-4B2C-B674-BBDF62F70B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DAAA27-E954-4E6F-8D4E-57605ECF0179}" type="slidenum">
              <a:rPr lang="zh-CN" altLang="en-US" smtClean="0"/>
              <a:t>‹#›</a:t>
            </a:fld>
            <a:endParaRPr lang="zh-CN" altLang="en-US"/>
          </a:p>
        </p:txBody>
      </p:sp>
    </p:spTree>
    <p:extLst>
      <p:ext uri="{BB962C8B-B14F-4D97-AF65-F5344CB8AC3E}">
        <p14:creationId xmlns:p14="http://schemas.microsoft.com/office/powerpoint/2010/main" val="706417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3FEEC-E912-4A05-97A2-D9B2B5F86EA6}" type="datetimeFigureOut">
              <a:rPr lang="zh-CN" altLang="en-US" smtClean="0"/>
              <a:t>2023/11/6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FAC4C-D1B5-42EE-93A2-9FEB482E8D2E}" type="slidenum">
              <a:rPr lang="zh-CN" altLang="en-US" smtClean="0"/>
              <a:t>‹#›</a:t>
            </a:fld>
            <a:endParaRPr lang="zh-CN" altLang="en-US"/>
          </a:p>
        </p:txBody>
      </p:sp>
    </p:spTree>
    <p:extLst>
      <p:ext uri="{BB962C8B-B14F-4D97-AF65-F5344CB8AC3E}">
        <p14:creationId xmlns:p14="http://schemas.microsoft.com/office/powerpoint/2010/main" val="1733116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t>1</a:t>
            </a:fld>
            <a:endParaRPr lang="zh-CN" altLang="en-US"/>
          </a:p>
        </p:txBody>
      </p:sp>
    </p:spTree>
    <p:extLst>
      <p:ext uri="{BB962C8B-B14F-4D97-AF65-F5344CB8AC3E}">
        <p14:creationId xmlns:p14="http://schemas.microsoft.com/office/powerpoint/2010/main" val="780325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a:t>
            </a:fld>
            <a:endParaRPr lang="zh-CN" altLang="en-US"/>
          </a:p>
        </p:txBody>
      </p:sp>
    </p:spTree>
    <p:extLst>
      <p:ext uri="{BB962C8B-B14F-4D97-AF65-F5344CB8AC3E}">
        <p14:creationId xmlns:p14="http://schemas.microsoft.com/office/powerpoint/2010/main" val="353797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9835" rtl="0" eaLnBrk="1" fontAlgn="auto" latinLnBrk="0" hangingPunct="1">
              <a:lnSpc>
                <a:spcPct val="100000"/>
              </a:lnSpc>
              <a:spcBef>
                <a:spcPts val="0"/>
              </a:spcBef>
              <a:spcAft>
                <a:spcPts val="0"/>
              </a:spcAft>
              <a:buClrTx/>
              <a:buSzTx/>
              <a:buFontTx/>
              <a:buNone/>
              <a:defRPr/>
            </a:pPr>
            <a:fld id="{41E0E0E2-7263-44C4-AAA9-733DBA7BD20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9264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1527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07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482300" y="693329"/>
            <a:ext cx="117097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4" descr="G:\2014-9-16-骏亚电子\骏亚PPT设计\logo-3.png"/>
          <p:cNvPicPr>
            <a:picLocks noChangeAspect="1" noChangeArrowheads="1"/>
          </p:cNvPicPr>
          <p:nvPr userDrawn="1"/>
        </p:nvPicPr>
        <p:blipFill>
          <a:blip r:embed="rId2" cstate="print">
            <a:lum bright="-8000" contrast="20000"/>
            <a:extLst>
              <a:ext uri="{28A0092B-C50C-407E-A947-70E740481C1C}">
                <a14:useLocalDpi xmlns:a14="http://schemas.microsoft.com/office/drawing/2010/main" val="0"/>
              </a:ext>
            </a:extLst>
          </a:blip>
          <a:srcRect/>
          <a:stretch>
            <a:fillRect/>
          </a:stretch>
        </p:blipFill>
        <p:spPr bwMode="auto">
          <a:xfrm>
            <a:off x="83418" y="396368"/>
            <a:ext cx="914227" cy="59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448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866943" fontAlgn="base">
              <a:spcBef>
                <a:spcPct val="0"/>
              </a:spcBef>
              <a:spcAft>
                <a:spcPct val="0"/>
              </a:spcAft>
            </a:pP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866943" fontAlgn="base">
              <a:spcBef>
                <a:spcPct val="0"/>
              </a:spcBef>
              <a:spcAft>
                <a:spcPct val="0"/>
              </a:spcAft>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866943" fontAlgn="base">
              <a:spcBef>
                <a:spcPct val="0"/>
              </a:spcBef>
              <a:spcAft>
                <a:spcPct val="0"/>
              </a:spcAft>
            </a:pPr>
            <a:fld id="{3E01EE5D-26FB-46D5-A381-ECFB35BF1D34}"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791079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866943" fontAlgn="base">
              <a:spcBef>
                <a:spcPct val="0"/>
              </a:spcBef>
              <a:spcAft>
                <a:spcPct val="0"/>
              </a:spcAft>
            </a:pP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866943" fontAlgn="base">
              <a:spcBef>
                <a:spcPct val="0"/>
              </a:spcBef>
              <a:spcAft>
                <a:spcPct val="0"/>
              </a:spcAft>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866943" fontAlgn="base">
              <a:spcBef>
                <a:spcPct val="0"/>
              </a:spcBef>
              <a:spcAft>
                <a:spcPct val="0"/>
              </a:spcAft>
            </a:pPr>
            <a:fld id="{3E01EE5D-26FB-46D5-A381-ECFB35BF1D34}"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4074369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252261" y="355281"/>
            <a:ext cx="9144000" cy="758456"/>
          </a:xfrm>
          <a:prstGeom prst="rect">
            <a:avLst/>
          </a:prstGeom>
        </p:spPr>
        <p:txBody>
          <a:bodyPr anchor="ctr"/>
          <a:lstStyle>
            <a:lvl1pPr algn="l">
              <a:defRPr sz="36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a:t>
            </a:r>
          </a:p>
        </p:txBody>
      </p:sp>
    </p:spTree>
    <p:extLst>
      <p:ext uri="{BB962C8B-B14F-4D97-AF65-F5344CB8AC3E}">
        <p14:creationId xmlns:p14="http://schemas.microsoft.com/office/powerpoint/2010/main" val="3419536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lIns="91472" tIns="45736" rIns="91472" bIns="45736"/>
          <a:lstStyle/>
          <a:p>
            <a:r>
              <a:rPr lang="zh-CN" altLang="en-US"/>
              <a:t>单击此处编辑母版标题样式</a:t>
            </a:r>
          </a:p>
        </p:txBody>
      </p:sp>
      <p:sp>
        <p:nvSpPr>
          <p:cNvPr id="3" name="内容占位符 2"/>
          <p:cNvSpPr>
            <a:spLocks noGrp="1"/>
          </p:cNvSpPr>
          <p:nvPr>
            <p:ph idx="1"/>
          </p:nvPr>
        </p:nvSpPr>
        <p:spPr>
          <a:xfrm>
            <a:off x="838201" y="1825625"/>
            <a:ext cx="10515600" cy="4351338"/>
          </a:xfrm>
          <a:prstGeom prst="rect">
            <a:avLst/>
          </a:prstGeom>
        </p:spPr>
        <p:txBody>
          <a:bodyPr lIns="91472" tIns="45736" rIns="91472" bIns="4573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lIns="91472" tIns="45736" rIns="91472" bIns="45736"/>
          <a:lstStyle/>
          <a:p>
            <a:fld id="{530820CF-B880-4189-942D-D702A7CBA730}" type="datetimeFigureOut">
              <a:rPr lang="zh-CN" altLang="en-US" smtClean="0"/>
              <a:t>2023/11/6</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0601" y="6356350"/>
            <a:ext cx="2743200" cy="365125"/>
          </a:xfrm>
          <a:prstGeom prst="rect">
            <a:avLst/>
          </a:prstGeom>
        </p:spPr>
        <p:txBody>
          <a:bodyPr lIns="91472" tIns="45736" rIns="91472" bIns="45736"/>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1031352"/>
      </p:ext>
    </p:extLst>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2261" y="355281"/>
            <a:ext cx="9144000" cy="758456"/>
          </a:xfrm>
          <a:prstGeom prst="rect">
            <a:avLst/>
          </a:prstGeom>
        </p:spPr>
        <p:txBody>
          <a:bodyPr anchor="ctr"/>
          <a:lstStyle>
            <a:lvl1pPr algn="l">
              <a:defRPr sz="36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a:t>
            </a:r>
          </a:p>
        </p:txBody>
      </p:sp>
    </p:spTree>
    <p:extLst>
      <p:ext uri="{BB962C8B-B14F-4D97-AF65-F5344CB8AC3E}">
        <p14:creationId xmlns:p14="http://schemas.microsoft.com/office/powerpoint/2010/main" val="24085325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252261" y="355281"/>
            <a:ext cx="9144000" cy="758456"/>
          </a:xfrm>
          <a:prstGeom prst="rect">
            <a:avLst/>
          </a:prstGeom>
        </p:spPr>
        <p:txBody>
          <a:bodyPr anchor="ctr"/>
          <a:lstStyle>
            <a:lvl1pPr algn="l">
              <a:defRPr sz="36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a:t>
            </a:r>
          </a:p>
        </p:txBody>
      </p:sp>
    </p:spTree>
    <p:extLst>
      <p:ext uri="{BB962C8B-B14F-4D97-AF65-F5344CB8AC3E}">
        <p14:creationId xmlns:p14="http://schemas.microsoft.com/office/powerpoint/2010/main" val="13326151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2261" y="355281"/>
            <a:ext cx="9144000" cy="758456"/>
          </a:xfrm>
          <a:prstGeom prst="rect">
            <a:avLst/>
          </a:prstGeom>
        </p:spPr>
        <p:txBody>
          <a:bodyPr anchor="ctr"/>
          <a:lstStyle>
            <a:lvl1pPr algn="l">
              <a:defRPr sz="36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a:t>
            </a:r>
          </a:p>
        </p:txBody>
      </p:sp>
    </p:spTree>
    <p:extLst>
      <p:ext uri="{BB962C8B-B14F-4D97-AF65-F5344CB8AC3E}">
        <p14:creationId xmlns:p14="http://schemas.microsoft.com/office/powerpoint/2010/main" val="580394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01EE5D-26FB-46D5-A381-ECFB35BF1D34}"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6933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42777" y="2438401"/>
            <a:ext cx="8341242" cy="1460204"/>
          </a:xfrm>
          <a:prstGeom prst="rect">
            <a:avLst/>
          </a:prstGeom>
        </p:spPr>
        <p:txBody>
          <a:bodyPr anchor="ctr"/>
          <a:lstStyle>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a:t>
            </a:r>
          </a:p>
        </p:txBody>
      </p:sp>
    </p:spTree>
    <p:extLst>
      <p:ext uri="{BB962C8B-B14F-4D97-AF65-F5344CB8AC3E}">
        <p14:creationId xmlns:p14="http://schemas.microsoft.com/office/powerpoint/2010/main" val="35898538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073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866943" fontAlgn="base">
              <a:spcBef>
                <a:spcPct val="0"/>
              </a:spcBef>
              <a:spcAft>
                <a:spcPct val="0"/>
              </a:spcAft>
            </a:pP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866943" fontAlgn="base">
              <a:spcBef>
                <a:spcPct val="0"/>
              </a:spcBef>
              <a:spcAft>
                <a:spcPct val="0"/>
              </a:spcAft>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866943" fontAlgn="base">
              <a:spcBef>
                <a:spcPct val="0"/>
              </a:spcBef>
              <a:spcAft>
                <a:spcPct val="0"/>
              </a:spcAft>
            </a:pPr>
            <a:fld id="{3E01EE5D-26FB-46D5-A381-ECFB35BF1D34}"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2855899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2261" y="355281"/>
            <a:ext cx="9144000" cy="758456"/>
          </a:xfrm>
          <a:prstGeom prst="rect">
            <a:avLst/>
          </a:prstGeom>
        </p:spPr>
        <p:txBody>
          <a:bodyPr anchor="ctr"/>
          <a:lstStyle>
            <a:lvl1pPr algn="l">
              <a:defRPr sz="36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a:t>
            </a:r>
          </a:p>
        </p:txBody>
      </p:sp>
    </p:spTree>
    <p:extLst>
      <p:ext uri="{BB962C8B-B14F-4D97-AF65-F5344CB8AC3E}">
        <p14:creationId xmlns:p14="http://schemas.microsoft.com/office/powerpoint/2010/main" val="30310047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01EE5D-26FB-46D5-A381-ECFB35BF1D34}"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59339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502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866943" fontAlgn="base">
              <a:spcBef>
                <a:spcPct val="0"/>
              </a:spcBef>
              <a:spcAft>
                <a:spcPct val="0"/>
              </a:spcAft>
            </a:pP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866943" fontAlgn="base">
              <a:spcBef>
                <a:spcPct val="0"/>
              </a:spcBef>
              <a:spcAft>
                <a:spcPct val="0"/>
              </a:spcAft>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866943" fontAlgn="base">
              <a:spcBef>
                <a:spcPct val="0"/>
              </a:spcBef>
              <a:spcAft>
                <a:spcPct val="0"/>
              </a:spcAft>
            </a:pPr>
            <a:fld id="{3E01EE5D-26FB-46D5-A381-ECFB35BF1D34}"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824696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2261" y="355281"/>
            <a:ext cx="9144000" cy="758456"/>
          </a:xfrm>
          <a:prstGeom prst="rect">
            <a:avLst/>
          </a:prstGeom>
        </p:spPr>
        <p:txBody>
          <a:bodyPr anchor="ctr"/>
          <a:lstStyle>
            <a:lvl1pPr algn="l">
              <a:defRPr sz="36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a:t>
            </a:r>
          </a:p>
        </p:txBody>
      </p:sp>
    </p:spTree>
    <p:extLst>
      <p:ext uri="{BB962C8B-B14F-4D97-AF65-F5344CB8AC3E}">
        <p14:creationId xmlns:p14="http://schemas.microsoft.com/office/powerpoint/2010/main" val="16692638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E01EE5D-26FB-46D5-A381-ECFB35BF1D34}"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44783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827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E01EE5D-26FB-46D5-A381-ECFB35BF1D3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811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2261" y="355281"/>
            <a:ext cx="9144000" cy="758456"/>
          </a:xfrm>
          <a:prstGeom prst="rect">
            <a:avLst/>
          </a:prstGeom>
        </p:spPr>
        <p:txBody>
          <a:bodyPr anchor="ctr"/>
          <a:lstStyle>
            <a:lvl1pPr algn="l">
              <a:defRPr sz="36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a:t>
            </a:r>
          </a:p>
        </p:txBody>
      </p:sp>
    </p:spTree>
    <p:extLst>
      <p:ext uri="{BB962C8B-B14F-4D97-AF65-F5344CB8AC3E}">
        <p14:creationId xmlns:p14="http://schemas.microsoft.com/office/powerpoint/2010/main" val="22440894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242777" y="2438401"/>
            <a:ext cx="8341242" cy="1460204"/>
          </a:xfrm>
          <a:prstGeom prst="rect">
            <a:avLst/>
          </a:prstGeom>
        </p:spPr>
        <p:txBody>
          <a:bodyPr anchor="ctr"/>
          <a:lstStyle>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a:t>
            </a:r>
          </a:p>
        </p:txBody>
      </p:sp>
    </p:spTree>
    <p:extLst>
      <p:ext uri="{BB962C8B-B14F-4D97-AF65-F5344CB8AC3E}">
        <p14:creationId xmlns:p14="http://schemas.microsoft.com/office/powerpoint/2010/main" val="2445193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98699" y="219350"/>
            <a:ext cx="9144000" cy="682693"/>
          </a:xfrm>
          <a:prstGeom prst="rect">
            <a:avLst/>
          </a:prstGeom>
        </p:spPr>
        <p:txBody>
          <a:bodyPr anchor="ctr"/>
          <a:lstStyle>
            <a:lvl1pPr algn="l">
              <a:defRPr sz="32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a:t>
            </a:r>
          </a:p>
        </p:txBody>
      </p:sp>
      <p:sp>
        <p:nvSpPr>
          <p:cNvPr id="3" name="文本占位符 2"/>
          <p:cNvSpPr>
            <a:spLocks noGrp="1"/>
          </p:cNvSpPr>
          <p:nvPr>
            <p:ph idx="1" hasCustomPrompt="1"/>
          </p:nvPr>
        </p:nvSpPr>
        <p:spPr>
          <a:xfrm>
            <a:off x="1041990" y="1379058"/>
            <a:ext cx="10361428" cy="4351338"/>
          </a:xfrm>
          <a:prstGeom prst="rect">
            <a:avLst/>
          </a:prstGeom>
        </p:spPr>
        <p:txBody>
          <a:bodyPr vert="horz" lIns="91440" tIns="45720" rIns="91440" bIns="45720" rtlCol="0">
            <a:normAutofit/>
          </a:bodyPr>
          <a:lstStyle>
            <a:lvl1pPr>
              <a:defRPr sz="2400" b="1">
                <a:solidFill>
                  <a:schemeClr val="tx1">
                    <a:lumMod val="75000"/>
                    <a:lumOff val="25000"/>
                  </a:schemeClr>
                </a:solidFill>
                <a:latin typeface="微软雅黑" panose="020B0503020204020204" pitchFamily="34" charset="-122"/>
                <a:ea typeface="微软雅黑" panose="020B0503020204020204" pitchFamily="34" charset="-122"/>
              </a:defRPr>
            </a:lvl1pPr>
            <a:lvl2pPr>
              <a:defRPr sz="2000">
                <a:solidFill>
                  <a:schemeClr val="tx1">
                    <a:lumMod val="75000"/>
                    <a:lumOff val="25000"/>
                  </a:schemeClr>
                </a:solidFill>
                <a:latin typeface="微软雅黑" panose="020B0503020204020204" pitchFamily="34" charset="-122"/>
                <a:ea typeface="微软雅黑" panose="020B0503020204020204" pitchFamily="34" charset="-122"/>
              </a:defRPr>
            </a:lvl2pPr>
            <a:lvl3pPr>
              <a:defRPr sz="1600">
                <a:solidFill>
                  <a:schemeClr val="tx1">
                    <a:lumMod val="75000"/>
                    <a:lumOff val="2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37598753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0" y="2002539"/>
            <a:ext cx="12192000" cy="1325563"/>
          </a:xfrm>
          <a:prstGeom prst="rect">
            <a:avLst/>
          </a:prstGeom>
        </p:spPr>
        <p:txBody>
          <a:bodyPr anchor="ctr"/>
          <a:lstStyle>
            <a:lvl1pPr algn="ctr">
              <a:defRPr sz="8000" b="1">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defRPr>
            </a:lvl1pPr>
          </a:lstStyle>
          <a:p>
            <a:r>
              <a:rPr lang="en-US" altLang="zh-CN" dirty="0"/>
              <a:t>Thank You!</a:t>
            </a:r>
            <a:endParaRPr lang="zh-CN" altLang="en-US" dirty="0"/>
          </a:p>
        </p:txBody>
      </p:sp>
    </p:spTree>
    <p:extLst>
      <p:ext uri="{BB962C8B-B14F-4D97-AF65-F5344CB8AC3E}">
        <p14:creationId xmlns:p14="http://schemas.microsoft.com/office/powerpoint/2010/main" val="32115216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866943" fontAlgn="base">
              <a:spcBef>
                <a:spcPct val="0"/>
              </a:spcBef>
              <a:spcAft>
                <a:spcPct val="0"/>
              </a:spcAft>
            </a:pP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866943" fontAlgn="base">
              <a:spcBef>
                <a:spcPct val="0"/>
              </a:spcBef>
              <a:spcAft>
                <a:spcPct val="0"/>
              </a:spcAft>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866943" fontAlgn="base">
              <a:spcBef>
                <a:spcPct val="0"/>
              </a:spcBef>
              <a:spcAft>
                <a:spcPct val="0"/>
              </a:spcAft>
            </a:pPr>
            <a:fld id="{3E01EE5D-26FB-46D5-A381-ECFB35BF1D34}"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37088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098699" y="219350"/>
            <a:ext cx="9144000" cy="682693"/>
          </a:xfrm>
          <a:prstGeom prst="rect">
            <a:avLst/>
          </a:prstGeom>
        </p:spPr>
        <p:txBody>
          <a:bodyPr anchor="ctr"/>
          <a:lstStyle>
            <a:lvl1pPr algn="l">
              <a:defRPr sz="32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a:t>
            </a:r>
          </a:p>
        </p:txBody>
      </p:sp>
      <p:sp>
        <p:nvSpPr>
          <p:cNvPr id="3" name="文本占位符 2"/>
          <p:cNvSpPr>
            <a:spLocks noGrp="1"/>
          </p:cNvSpPr>
          <p:nvPr>
            <p:ph idx="1" hasCustomPrompt="1"/>
          </p:nvPr>
        </p:nvSpPr>
        <p:spPr>
          <a:xfrm>
            <a:off x="1041990" y="1379058"/>
            <a:ext cx="10361428" cy="4351338"/>
          </a:xfrm>
          <a:prstGeom prst="rect">
            <a:avLst/>
          </a:prstGeom>
        </p:spPr>
        <p:txBody>
          <a:bodyPr vert="horz" lIns="91440" tIns="45720" rIns="91440" bIns="45720" rtlCol="0">
            <a:normAutofit/>
          </a:bodyPr>
          <a:lstStyle>
            <a:lvl1pPr>
              <a:defRPr sz="2400" b="1">
                <a:solidFill>
                  <a:schemeClr val="tx1">
                    <a:lumMod val="75000"/>
                    <a:lumOff val="25000"/>
                  </a:schemeClr>
                </a:solidFill>
                <a:latin typeface="微软雅黑" panose="020B0503020204020204" pitchFamily="34" charset="-122"/>
                <a:ea typeface="微软雅黑" panose="020B0503020204020204" pitchFamily="34" charset="-122"/>
              </a:defRPr>
            </a:lvl1pPr>
            <a:lvl2pPr>
              <a:defRPr sz="2000">
                <a:solidFill>
                  <a:schemeClr val="tx1">
                    <a:lumMod val="75000"/>
                    <a:lumOff val="25000"/>
                  </a:schemeClr>
                </a:solidFill>
                <a:latin typeface="微软雅黑" panose="020B0503020204020204" pitchFamily="34" charset="-122"/>
                <a:ea typeface="微软雅黑" panose="020B0503020204020204" pitchFamily="34" charset="-122"/>
              </a:defRPr>
            </a:lvl2pPr>
            <a:lvl3pPr>
              <a:defRPr sz="1600">
                <a:solidFill>
                  <a:schemeClr val="tx1">
                    <a:lumMod val="75000"/>
                    <a:lumOff val="2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2638198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252261" y="355281"/>
            <a:ext cx="9144000" cy="758456"/>
          </a:xfrm>
          <a:prstGeom prst="rect">
            <a:avLst/>
          </a:prstGeom>
        </p:spPr>
        <p:txBody>
          <a:bodyPr anchor="ctr"/>
          <a:lstStyle>
            <a:lvl1pPr algn="l">
              <a:defRPr sz="36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单击此处编辑</a:t>
            </a:r>
          </a:p>
        </p:txBody>
      </p:sp>
    </p:spTree>
    <p:extLst>
      <p:ext uri="{BB962C8B-B14F-4D97-AF65-F5344CB8AC3E}">
        <p14:creationId xmlns:p14="http://schemas.microsoft.com/office/powerpoint/2010/main" val="18003036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1.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7.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椭圆 13">
            <a:extLst>
              <a:ext uri="{FF2B5EF4-FFF2-40B4-BE49-F238E27FC236}">
                <a16:creationId xmlns:a16="http://schemas.microsoft.com/office/drawing/2014/main" id="{AAAECE30-D75E-4987-8F2C-A27AB36D107D}"/>
              </a:ext>
            </a:extLst>
          </p:cNvPr>
          <p:cNvSpPr>
            <a:spLocks noChangeArrowheads="1"/>
          </p:cNvSpPr>
          <p:nvPr userDrawn="1"/>
        </p:nvSpPr>
        <p:spPr bwMode="auto">
          <a:xfrm>
            <a:off x="932719" y="464737"/>
            <a:ext cx="2663825" cy="2663825"/>
          </a:xfrm>
          <a:prstGeom prst="ellipse">
            <a:avLst/>
          </a:prstGeom>
          <a:solidFill>
            <a:srgbClr val="DB6413"/>
          </a:solidFill>
          <a:ln>
            <a:noFill/>
          </a:ln>
          <a:effectLst>
            <a:outerShdw blurRad="50800" dist="38100" dir="2700000" algn="tl" rotWithShape="0">
              <a:prstClr val="black">
                <a:alpha val="40000"/>
              </a:prstClr>
            </a:outerShdw>
          </a:effectLst>
        </p:spPr>
        <p:txBody>
          <a:bodyPr anchor="ctr"/>
          <a:lstStyle>
            <a:lvl1pPr>
              <a:lnSpc>
                <a:spcPct val="90000"/>
              </a:lnSpc>
              <a:spcBef>
                <a:spcPts val="1000"/>
              </a:spcBef>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SimSun" panose="02010600030101010101" pitchFamily="2" charset="-122"/>
              <a:cs typeface="+mn-cs"/>
            </a:endParaRPr>
          </a:p>
        </p:txBody>
      </p:sp>
      <p:sp>
        <p:nvSpPr>
          <p:cNvPr id="8" name="椭圆 29">
            <a:extLst>
              <a:ext uri="{FF2B5EF4-FFF2-40B4-BE49-F238E27FC236}">
                <a16:creationId xmlns:a16="http://schemas.microsoft.com/office/drawing/2014/main" id="{82837E19-6CE8-42E6-8402-E6DFFA68A496}"/>
              </a:ext>
            </a:extLst>
          </p:cNvPr>
          <p:cNvSpPr>
            <a:spLocks noChangeArrowheads="1"/>
          </p:cNvSpPr>
          <p:nvPr userDrawn="1"/>
        </p:nvSpPr>
        <p:spPr bwMode="auto">
          <a:xfrm>
            <a:off x="343756" y="285349"/>
            <a:ext cx="1223963" cy="1223963"/>
          </a:xfrm>
          <a:prstGeom prst="ellipse">
            <a:avLst/>
          </a:prstGeom>
          <a:solidFill>
            <a:srgbClr val="525252"/>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SimSun" panose="02010600030101010101" pitchFamily="2" charset="-122"/>
              <a:cs typeface="+mn-cs"/>
            </a:endParaRPr>
          </a:p>
        </p:txBody>
      </p:sp>
      <p:sp>
        <p:nvSpPr>
          <p:cNvPr id="9" name="文本框 23">
            <a:extLst>
              <a:ext uri="{FF2B5EF4-FFF2-40B4-BE49-F238E27FC236}">
                <a16:creationId xmlns:a16="http://schemas.microsoft.com/office/drawing/2014/main" id="{F3A810CE-A495-43F0-ACAC-E47DE6D8DAAC}"/>
              </a:ext>
            </a:extLst>
          </p:cNvPr>
          <p:cNvSpPr txBox="1">
            <a:spLocks noChangeArrowheads="1"/>
          </p:cNvSpPr>
          <p:nvPr userDrawn="1"/>
        </p:nvSpPr>
        <p:spPr bwMode="auto">
          <a:xfrm>
            <a:off x="594581" y="725087"/>
            <a:ext cx="19478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gn="r" fontAlgn="base" hangingPunct="1">
              <a:lnSpc>
                <a:spcPct val="100000"/>
              </a:lnSpc>
              <a:spcBef>
                <a:spcPct val="0"/>
              </a:spcBef>
              <a:spcAft>
                <a:spcPct val="0"/>
              </a:spcAft>
              <a:buFont typeface="Arial" panose="020B0604020202020204" pitchFamily="34" charset="0"/>
              <a:buNone/>
            </a:pPr>
            <a:r>
              <a:rPr lang="en-US" altLang="zh-CN" sz="3200" kern="1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Contents</a:t>
            </a:r>
            <a:r>
              <a:rPr lang="zh-CN" altLang="en-US" sz="3600" kern="1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目录</a:t>
            </a:r>
            <a:endParaRPr lang="en-US" altLang="zh-CN" sz="3600" kern="1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20" name="Picture 20" descr="A picture containing drawing&#10;&#10;Description automatically generated">
            <a:extLst>
              <a:ext uri="{FF2B5EF4-FFF2-40B4-BE49-F238E27FC236}">
                <a16:creationId xmlns:a16="http://schemas.microsoft.com/office/drawing/2014/main" id="{DEE9EF5E-B5D7-3F4A-BEEA-044E58BC2C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5996"/>
          <a:stretch/>
        </p:blipFill>
        <p:spPr>
          <a:xfrm>
            <a:off x="11301721" y="6082238"/>
            <a:ext cx="526274" cy="503568"/>
          </a:xfrm>
          <a:prstGeom prst="rect">
            <a:avLst/>
          </a:prstGeom>
        </p:spPr>
      </p:pic>
    </p:spTree>
    <p:extLst>
      <p:ext uri="{BB962C8B-B14F-4D97-AF65-F5344CB8AC3E}">
        <p14:creationId xmlns:p14="http://schemas.microsoft.com/office/powerpoint/2010/main" val="2906861315"/>
      </p:ext>
    </p:extLst>
  </p:cSld>
  <p:clrMap bg1="lt1" tx1="dk1" bg2="lt2" tx2="dk2" accent1="accent1" accent2="accent2" accent3="accent3" accent4="accent4" accent5="accent5" accent6="accent6" hlink="hlink" folHlink="folHlink"/>
  <p:sldLayoutIdLst>
    <p:sldLayoutId id="2147483692" r:id="rId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0" descr="A picture containing drawing&#10;&#10;Description automatically generated">
            <a:extLst>
              <a:ext uri="{FF2B5EF4-FFF2-40B4-BE49-F238E27FC236}">
                <a16:creationId xmlns:a16="http://schemas.microsoft.com/office/drawing/2014/main" id="{DEE9EF5E-B5D7-3F4A-BEEA-044E58BC2C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5996"/>
          <a:stretch/>
        </p:blipFill>
        <p:spPr>
          <a:xfrm>
            <a:off x="11301721" y="6082238"/>
            <a:ext cx="526274" cy="503568"/>
          </a:xfrm>
          <a:prstGeom prst="rect">
            <a:avLst/>
          </a:prstGeom>
        </p:spPr>
      </p:pic>
      <p:sp>
        <p:nvSpPr>
          <p:cNvPr id="2" name="矩形 1"/>
          <p:cNvSpPr/>
          <p:nvPr userDrawn="1"/>
        </p:nvSpPr>
        <p:spPr>
          <a:xfrm>
            <a:off x="0" y="327455"/>
            <a:ext cx="160638" cy="797009"/>
          </a:xfrm>
          <a:prstGeom prst="rect">
            <a:avLst/>
          </a:prstGeom>
          <a:solidFill>
            <a:srgbClr val="DB6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4642888"/>
      </p:ext>
    </p:extLst>
  </p:cSld>
  <p:clrMap bg1="lt1" tx1="dk1" bg2="lt2" tx2="dk2" accent1="accent1" accent2="accent2" accent3="accent3" accent4="accent4" accent5="accent5" accent6="accent6" hlink="hlink" folHlink="folHlink"/>
  <p:sldLayoutIdLst>
    <p:sldLayoutId id="2147483706" r:id="rId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0" descr="A picture containing drawing&#10;&#10;Description automatically generated"/>
          <p:cNvPicPr>
            <a:picLocks noChangeAspect="1"/>
          </p:cNvPicPr>
          <p:nvPr userDrawn="1"/>
        </p:nvPicPr>
        <p:blipFill rotWithShape="1">
          <a:blip r:embed="rId3" cstate="print">
            <a:extLst>
              <a:ext uri="{28A0092B-C50C-407E-A947-70E740481C1C}">
                <a14:useLocalDpi xmlns:a14="http://schemas.microsoft.com/office/drawing/2010/main" val="0"/>
              </a:ext>
            </a:extLst>
          </a:blip>
          <a:srcRect r="55996"/>
          <a:stretch>
            <a:fillRect/>
          </a:stretch>
        </p:blipFill>
        <p:spPr>
          <a:xfrm>
            <a:off x="11301721" y="6082238"/>
            <a:ext cx="526274" cy="503568"/>
          </a:xfrm>
          <a:prstGeom prst="rect">
            <a:avLst/>
          </a:prstGeom>
        </p:spPr>
      </p:pic>
    </p:spTree>
    <p:extLst>
      <p:ext uri="{BB962C8B-B14F-4D97-AF65-F5344CB8AC3E}">
        <p14:creationId xmlns:p14="http://schemas.microsoft.com/office/powerpoint/2010/main" val="3048924777"/>
      </p:ext>
    </p:extLst>
  </p:cSld>
  <p:clrMap bg1="lt1" tx1="dk1" bg2="lt2" tx2="dk2" accent1="accent1" accent2="accent2" accent3="accent3" accent4="accent4" accent5="accent5" accent6="accent6" hlink="hlink" folHlink="folHlink"/>
  <p:sldLayoutIdLst>
    <p:sldLayoutId id="2147483708" r:id="rId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0" descr="A picture containing drawing&#10;&#10;Description automatically generated">
            <a:extLst>
              <a:ext uri="{FF2B5EF4-FFF2-40B4-BE49-F238E27FC236}">
                <a16:creationId xmlns:a16="http://schemas.microsoft.com/office/drawing/2014/main" id="{DEE9EF5E-B5D7-3F4A-BEEA-044E58BC2C7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5996"/>
          <a:stretch/>
        </p:blipFill>
        <p:spPr>
          <a:xfrm>
            <a:off x="11301721" y="6082238"/>
            <a:ext cx="526274" cy="503568"/>
          </a:xfrm>
          <a:prstGeom prst="rect">
            <a:avLst/>
          </a:prstGeom>
        </p:spPr>
      </p:pic>
      <p:sp>
        <p:nvSpPr>
          <p:cNvPr id="2" name="矩形 1"/>
          <p:cNvSpPr/>
          <p:nvPr userDrawn="1"/>
        </p:nvSpPr>
        <p:spPr>
          <a:xfrm>
            <a:off x="0" y="327455"/>
            <a:ext cx="160638" cy="797009"/>
          </a:xfrm>
          <a:prstGeom prst="rect">
            <a:avLst/>
          </a:prstGeom>
          <a:solidFill>
            <a:srgbClr val="DB6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550312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3" r:id="rId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fld id="{3E01EE5D-26FB-46D5-A381-ECFB35BF1D34}" type="slidenum">
              <a:rPr lang="zh-CN" altLang="en-US" smtClean="0">
                <a:solidFill>
                  <a:prstClr val="black">
                    <a:tint val="75000"/>
                  </a:prstClr>
                </a:solidFill>
              </a:rPr>
              <a:pPr defTabSz="866943" fontAlgn="base">
                <a:spcBef>
                  <a:spcPct val="0"/>
                </a:spcBef>
                <a:spcAft>
                  <a:spcPct val="0"/>
                </a:spcAft>
              </a:pPr>
              <a:t>‹#›</a:t>
            </a:fld>
            <a:endParaRPr lang="zh-CN" altLang="en-US" dirty="0">
              <a:solidFill>
                <a:prstClr val="black">
                  <a:tint val="75000"/>
                </a:prstClr>
              </a:solidFill>
            </a:endParaRPr>
          </a:p>
        </p:txBody>
      </p:sp>
    </p:spTree>
    <p:extLst>
      <p:ext uri="{BB962C8B-B14F-4D97-AF65-F5344CB8AC3E}">
        <p14:creationId xmlns:p14="http://schemas.microsoft.com/office/powerpoint/2010/main" val="2433541210"/>
      </p:ext>
    </p:extLst>
  </p:cSld>
  <p:clrMap bg1="lt1" tx1="dk1" bg2="lt2" tx2="dk2" accent1="accent1" accent2="accent2" accent3="accent3" accent4="accent4" accent5="accent5" accent6="accent6" hlink="hlink" folHlink="folHlink"/>
  <p:sldLayoutIdLst>
    <p:sldLayoutId id="2147483715" r:id="rId1"/>
  </p:sldLayoutIdLst>
  <p:hf sldNum="0" hdr="0" ftr="0" dt="0"/>
  <p:txStyles>
    <p:titleStyle>
      <a:lvl1pPr algn="l" defTabSz="866943" rtl="0" eaLnBrk="1" latinLnBrk="0" hangingPunct="1">
        <a:lnSpc>
          <a:spcPct val="90000"/>
        </a:lnSpc>
        <a:spcBef>
          <a:spcPct val="0"/>
        </a:spcBef>
        <a:buNone/>
        <a:defRPr sz="4172" kern="1200">
          <a:solidFill>
            <a:schemeClr val="tx1"/>
          </a:solidFill>
          <a:latin typeface="印品黑体" panose="00000500000000000000" pitchFamily="2" charset="-122"/>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印品黑体" panose="00000500000000000000" pitchFamily="2" charset="-122"/>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印品黑体" panose="00000500000000000000" pitchFamily="2" charset="-122"/>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印品黑体" panose="00000500000000000000" pitchFamily="2" charset="-122"/>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0" descr="A picture containing drawing&#10;&#10;Description automatically generated">
            <a:extLst>
              <a:ext uri="{FF2B5EF4-FFF2-40B4-BE49-F238E27FC236}">
                <a16:creationId xmlns:a16="http://schemas.microsoft.com/office/drawing/2014/main" id="{DEE9EF5E-B5D7-3F4A-BEEA-044E58BC2C7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5996"/>
          <a:stretch/>
        </p:blipFill>
        <p:spPr>
          <a:xfrm>
            <a:off x="11301721" y="6082238"/>
            <a:ext cx="526274" cy="503568"/>
          </a:xfrm>
          <a:prstGeom prst="rect">
            <a:avLst/>
          </a:prstGeom>
        </p:spPr>
      </p:pic>
      <p:sp>
        <p:nvSpPr>
          <p:cNvPr id="2" name="矩形 1"/>
          <p:cNvSpPr/>
          <p:nvPr userDrawn="1"/>
        </p:nvSpPr>
        <p:spPr>
          <a:xfrm>
            <a:off x="0" y="327455"/>
            <a:ext cx="160638" cy="797009"/>
          </a:xfrm>
          <a:prstGeom prst="rect">
            <a:avLst/>
          </a:prstGeom>
          <a:solidFill>
            <a:srgbClr val="DB6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2449658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20" r:id="rId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fld id="{3E01EE5D-26FB-46D5-A381-ECFB35BF1D34}" type="slidenum">
              <a:rPr lang="zh-CN" altLang="en-US" smtClean="0">
                <a:solidFill>
                  <a:prstClr val="black">
                    <a:tint val="75000"/>
                  </a:prstClr>
                </a:solidFill>
              </a:rPr>
              <a:pPr defTabSz="866943" fontAlgn="base">
                <a:spcBef>
                  <a:spcPct val="0"/>
                </a:spcBef>
                <a:spcAft>
                  <a:spcPct val="0"/>
                </a:spcAft>
              </a:pPr>
              <a:t>‹#›</a:t>
            </a:fld>
            <a:endParaRPr lang="zh-CN" altLang="en-US" dirty="0">
              <a:solidFill>
                <a:prstClr val="black">
                  <a:tint val="75000"/>
                </a:prstClr>
              </a:solidFill>
            </a:endParaRPr>
          </a:p>
        </p:txBody>
      </p:sp>
    </p:spTree>
    <p:extLst>
      <p:ext uri="{BB962C8B-B14F-4D97-AF65-F5344CB8AC3E}">
        <p14:creationId xmlns:p14="http://schemas.microsoft.com/office/powerpoint/2010/main" val="560222219"/>
      </p:ext>
    </p:extLst>
  </p:cSld>
  <p:clrMap bg1="lt1" tx1="dk1" bg2="lt2" tx2="dk2" accent1="accent1" accent2="accent2" accent3="accent3" accent4="accent4" accent5="accent5" accent6="accent6" hlink="hlink" folHlink="folHlink"/>
  <p:sldLayoutIdLst>
    <p:sldLayoutId id="2147483722" r:id="rId1"/>
  </p:sldLayoutIdLst>
  <p:hf sldNum="0" hdr="0" ftr="0" dt="0"/>
  <p:txStyles>
    <p:titleStyle>
      <a:lvl1pPr algn="l" defTabSz="866943" rtl="0" eaLnBrk="1" latinLnBrk="0" hangingPunct="1">
        <a:lnSpc>
          <a:spcPct val="90000"/>
        </a:lnSpc>
        <a:spcBef>
          <a:spcPct val="0"/>
        </a:spcBef>
        <a:buNone/>
        <a:defRPr sz="4172" kern="1200">
          <a:solidFill>
            <a:schemeClr val="tx1"/>
          </a:solidFill>
          <a:latin typeface="印品黑体" panose="00000500000000000000" pitchFamily="2" charset="-122"/>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印品黑体" panose="00000500000000000000" pitchFamily="2" charset="-122"/>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印品黑体" panose="00000500000000000000" pitchFamily="2" charset="-122"/>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印品黑体" panose="00000500000000000000" pitchFamily="2" charset="-122"/>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0" descr="A picture containing drawing&#10;&#10;Description automatically generated">
            <a:extLst>
              <a:ext uri="{FF2B5EF4-FFF2-40B4-BE49-F238E27FC236}">
                <a16:creationId xmlns:a16="http://schemas.microsoft.com/office/drawing/2014/main" id="{DEE9EF5E-B5D7-3F4A-BEEA-044E58BC2C7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5996"/>
          <a:stretch/>
        </p:blipFill>
        <p:spPr>
          <a:xfrm>
            <a:off x="11301721" y="6082238"/>
            <a:ext cx="526274" cy="503568"/>
          </a:xfrm>
          <a:prstGeom prst="rect">
            <a:avLst/>
          </a:prstGeom>
        </p:spPr>
      </p:pic>
      <p:sp>
        <p:nvSpPr>
          <p:cNvPr id="2" name="矩形 1"/>
          <p:cNvSpPr/>
          <p:nvPr userDrawn="1"/>
        </p:nvSpPr>
        <p:spPr>
          <a:xfrm>
            <a:off x="0" y="327455"/>
            <a:ext cx="160638" cy="797009"/>
          </a:xfrm>
          <a:prstGeom prst="rect">
            <a:avLst/>
          </a:prstGeom>
          <a:solidFill>
            <a:srgbClr val="DB6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649478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7" r:id="rId3"/>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latin typeface="印品黑体" panose="00000500000000000000" pitchFamily="2" charset="-122"/>
              </a:defRPr>
            </a:lvl1pPr>
          </a:lstStyle>
          <a:p>
            <a:pPr fontAlgn="base">
              <a:spcBef>
                <a:spcPct val="0"/>
              </a:spcBef>
              <a:spcAft>
                <a:spcPct val="0"/>
              </a:spcAft>
            </a:pPr>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latin typeface="印品黑体" panose="00000500000000000000" pitchFamily="2" charset="-122"/>
              </a:defRPr>
            </a:lvl1pPr>
          </a:lstStyle>
          <a:p>
            <a:pPr fontAlgn="base">
              <a:spcBef>
                <a:spcPct val="0"/>
              </a:spcBef>
              <a:spcAft>
                <a:spcPct val="0"/>
              </a:spcAft>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latin typeface="印品黑体" panose="00000500000000000000" pitchFamily="2" charset="-122"/>
              </a:defRPr>
            </a:lvl1pPr>
          </a:lstStyle>
          <a:p>
            <a:pPr fontAlgn="base">
              <a:spcBef>
                <a:spcPct val="0"/>
              </a:spcBef>
              <a:spcAft>
                <a:spcPct val="0"/>
              </a:spcAft>
            </a:pPr>
            <a:fld id="{3E01EE5D-26FB-46D5-A381-ECFB35BF1D34}" type="slidenum">
              <a:rPr lang="zh-CN" altLang="en-US" smtClean="0">
                <a:solidFill>
                  <a:prstClr val="black">
                    <a:tint val="75000"/>
                  </a:prstClr>
                </a:solidFill>
              </a:rPr>
              <a:pPr fontAlgn="base">
                <a:spcBef>
                  <a:spcPct val="0"/>
                </a:spcBef>
                <a:spcAft>
                  <a:spcPct val="0"/>
                </a:spcAft>
              </a:pPr>
              <a:t>‹#›</a:t>
            </a:fld>
            <a:endParaRPr lang="zh-CN" altLang="en-US" dirty="0">
              <a:solidFill>
                <a:prstClr val="black">
                  <a:tint val="75000"/>
                </a:prstClr>
              </a:solidFill>
            </a:endParaRPr>
          </a:p>
        </p:txBody>
      </p:sp>
    </p:spTree>
    <p:extLst>
      <p:ext uri="{BB962C8B-B14F-4D97-AF65-F5344CB8AC3E}">
        <p14:creationId xmlns:p14="http://schemas.microsoft.com/office/powerpoint/2010/main" val="2307249122"/>
      </p:ext>
    </p:extLst>
  </p:cSld>
  <p:clrMap bg1="lt1" tx1="dk1" bg2="lt2" tx2="dk2" accent1="accent1" accent2="accent2" accent3="accent3" accent4="accent4" accent5="accent5" accent6="accent6" hlink="hlink" folHlink="folHlink"/>
  <p:sldLayoutIdLst>
    <p:sldLayoutId id="2147483729" r:id="rId1"/>
  </p:sldLayoutIdLst>
  <p:hf sldNum="0" hdr="0" ftr="0" dt="0"/>
  <p:txStyles>
    <p:titleStyle>
      <a:lvl1pPr algn="l" defTabSz="866943" rtl="0" eaLnBrk="1" latinLnBrk="0" hangingPunct="1">
        <a:lnSpc>
          <a:spcPct val="90000"/>
        </a:lnSpc>
        <a:spcBef>
          <a:spcPct val="0"/>
        </a:spcBef>
        <a:buNone/>
        <a:defRPr sz="4172" kern="1200">
          <a:solidFill>
            <a:schemeClr val="tx1"/>
          </a:solidFill>
          <a:latin typeface="印品黑体" panose="00000500000000000000" pitchFamily="2" charset="-122"/>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印品黑体" panose="00000500000000000000" pitchFamily="2" charset="-122"/>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印品黑体" panose="00000500000000000000" pitchFamily="2" charset="-122"/>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印品黑体" panose="00000500000000000000" pitchFamily="2" charset="-122"/>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2432050"/>
            <a:ext cx="8782050" cy="1466850"/>
          </a:xfrm>
          <a:prstGeom prst="rect">
            <a:avLst/>
          </a:prstGeom>
          <a:gradFill flip="none" rotWithShape="1">
            <a:gsLst>
              <a:gs pos="0">
                <a:srgbClr val="DB6413">
                  <a:shade val="30000"/>
                  <a:satMod val="115000"/>
                </a:srgbClr>
              </a:gs>
              <a:gs pos="50000">
                <a:srgbClr val="DB6413">
                  <a:shade val="67500"/>
                  <a:satMod val="115000"/>
                </a:srgbClr>
              </a:gs>
              <a:gs pos="100000">
                <a:srgbClr val="DB6413">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4883150" y="4044950"/>
            <a:ext cx="7308850" cy="184150"/>
          </a:xfrm>
          <a:prstGeom prst="rect">
            <a:avLst/>
          </a:prstGeom>
          <a:gradFill flip="none" rotWithShape="1">
            <a:gsLst>
              <a:gs pos="0">
                <a:srgbClr val="DB6413">
                  <a:shade val="30000"/>
                  <a:satMod val="115000"/>
                </a:srgbClr>
              </a:gs>
              <a:gs pos="50000">
                <a:srgbClr val="DB6413">
                  <a:shade val="67500"/>
                  <a:satMod val="115000"/>
                </a:srgbClr>
              </a:gs>
              <a:gs pos="100000">
                <a:srgbClr val="DB6413">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8340725" y="1546498"/>
            <a:ext cx="1060007" cy="1088206"/>
            <a:chOff x="8340725" y="1546498"/>
            <a:chExt cx="1060007" cy="1088206"/>
          </a:xfrm>
        </p:grpSpPr>
        <p:sp>
          <p:nvSpPr>
            <p:cNvPr id="11" name="矩形 10"/>
            <p:cNvSpPr/>
            <p:nvPr userDrawn="1"/>
          </p:nvSpPr>
          <p:spPr>
            <a:xfrm>
              <a:off x="8594282" y="1796504"/>
              <a:ext cx="806450" cy="8382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8340725" y="1546498"/>
              <a:ext cx="393700" cy="42545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20" descr="A picture containing drawing&#10;&#10;Description automatically generated">
            <a:extLst>
              <a:ext uri="{FF2B5EF4-FFF2-40B4-BE49-F238E27FC236}">
                <a16:creationId xmlns:a16="http://schemas.microsoft.com/office/drawing/2014/main" id="{DEE9EF5E-B5D7-3F4A-BEEA-044E58BC2C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5996"/>
          <a:stretch/>
        </p:blipFill>
        <p:spPr>
          <a:xfrm>
            <a:off x="11301721" y="6082238"/>
            <a:ext cx="526274" cy="503568"/>
          </a:xfrm>
          <a:prstGeom prst="rect">
            <a:avLst/>
          </a:prstGeom>
        </p:spPr>
      </p:pic>
    </p:spTree>
    <p:extLst>
      <p:ext uri="{BB962C8B-B14F-4D97-AF65-F5344CB8AC3E}">
        <p14:creationId xmlns:p14="http://schemas.microsoft.com/office/powerpoint/2010/main" val="4106042604"/>
      </p:ext>
    </p:extLst>
  </p:cSld>
  <p:clrMap bg1="lt1" tx1="dk1" bg2="lt2" tx2="dk2" accent1="accent1" accent2="accent2" accent3="accent3" accent4="accent4" accent5="accent5" accent6="accent6" hlink="hlink" folHlink="folHlink"/>
  <p:sldLayoutIdLst>
    <p:sldLayoutId id="2147483695" r:id="rId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0" descr="A picture containing drawing&#10;&#10;Description automatically generated">
            <a:extLst>
              <a:ext uri="{FF2B5EF4-FFF2-40B4-BE49-F238E27FC236}">
                <a16:creationId xmlns:a16="http://schemas.microsoft.com/office/drawing/2014/main" id="{DEE9EF5E-B5D7-3F4A-BEEA-044E58BC2C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5996"/>
          <a:stretch/>
        </p:blipFill>
        <p:spPr>
          <a:xfrm>
            <a:off x="11301721" y="6082238"/>
            <a:ext cx="526274" cy="503568"/>
          </a:xfrm>
          <a:prstGeom prst="rect">
            <a:avLst/>
          </a:prstGeom>
        </p:spPr>
      </p:pic>
      <p:sp>
        <p:nvSpPr>
          <p:cNvPr id="2" name="矩形 1"/>
          <p:cNvSpPr/>
          <p:nvPr userDrawn="1"/>
        </p:nvSpPr>
        <p:spPr>
          <a:xfrm>
            <a:off x="0" y="327455"/>
            <a:ext cx="160638" cy="797009"/>
          </a:xfrm>
          <a:prstGeom prst="rect">
            <a:avLst/>
          </a:prstGeom>
          <a:solidFill>
            <a:srgbClr val="DB6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9069710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2432050"/>
            <a:ext cx="8782050" cy="1466850"/>
          </a:xfrm>
          <a:prstGeom prst="rect">
            <a:avLst/>
          </a:prstGeom>
          <a:gradFill flip="none" rotWithShape="1">
            <a:gsLst>
              <a:gs pos="0">
                <a:srgbClr val="DB6413">
                  <a:shade val="30000"/>
                  <a:satMod val="115000"/>
                </a:srgbClr>
              </a:gs>
              <a:gs pos="50000">
                <a:srgbClr val="DB6413">
                  <a:shade val="67500"/>
                  <a:satMod val="115000"/>
                </a:srgbClr>
              </a:gs>
              <a:gs pos="100000">
                <a:srgbClr val="DB6413">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4883150" y="4044950"/>
            <a:ext cx="7308850" cy="184150"/>
          </a:xfrm>
          <a:prstGeom prst="rect">
            <a:avLst/>
          </a:prstGeom>
          <a:gradFill flip="none" rotWithShape="1">
            <a:gsLst>
              <a:gs pos="0">
                <a:srgbClr val="C55A11">
                  <a:shade val="30000"/>
                  <a:satMod val="115000"/>
                </a:srgbClr>
              </a:gs>
              <a:gs pos="50000">
                <a:srgbClr val="C55A11">
                  <a:shade val="67500"/>
                  <a:satMod val="115000"/>
                </a:srgbClr>
              </a:gs>
              <a:gs pos="100000">
                <a:srgbClr val="C55A11">
                  <a:shade val="100000"/>
                  <a:satMod val="115000"/>
                </a:srgb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8340725" y="1546498"/>
            <a:ext cx="1060007" cy="1088206"/>
            <a:chOff x="8340725" y="1546498"/>
            <a:chExt cx="1060007" cy="1088206"/>
          </a:xfrm>
        </p:grpSpPr>
        <p:sp>
          <p:nvSpPr>
            <p:cNvPr id="11" name="矩形 10"/>
            <p:cNvSpPr/>
            <p:nvPr userDrawn="1"/>
          </p:nvSpPr>
          <p:spPr>
            <a:xfrm>
              <a:off x="8594282" y="1796504"/>
              <a:ext cx="806450" cy="8382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8340725" y="1546498"/>
              <a:ext cx="393700" cy="42545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icture 20" descr="A picture containing drawing&#10;&#10;Description automatically generated">
            <a:extLst>
              <a:ext uri="{FF2B5EF4-FFF2-40B4-BE49-F238E27FC236}">
                <a16:creationId xmlns:a16="http://schemas.microsoft.com/office/drawing/2014/main" id="{DEE9EF5E-B5D7-3F4A-BEEA-044E58BC2C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5996"/>
          <a:stretch/>
        </p:blipFill>
        <p:spPr>
          <a:xfrm>
            <a:off x="11301721" y="6082238"/>
            <a:ext cx="526274" cy="503568"/>
          </a:xfrm>
          <a:prstGeom prst="rect">
            <a:avLst/>
          </a:prstGeom>
        </p:spPr>
      </p:pic>
    </p:spTree>
    <p:extLst>
      <p:ext uri="{BB962C8B-B14F-4D97-AF65-F5344CB8AC3E}">
        <p14:creationId xmlns:p14="http://schemas.microsoft.com/office/powerpoint/2010/main" val="1229582985"/>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直接连接符 6"/>
          <p:cNvCxnSpPr/>
          <p:nvPr userDrawn="1"/>
        </p:nvCxnSpPr>
        <p:spPr>
          <a:xfrm>
            <a:off x="755650" y="889000"/>
            <a:ext cx="107569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直接连接符 7"/>
          <p:cNvCxnSpPr/>
          <p:nvPr userDrawn="1"/>
        </p:nvCxnSpPr>
        <p:spPr>
          <a:xfrm>
            <a:off x="977900" y="177800"/>
            <a:ext cx="0" cy="952500"/>
          </a:xfrm>
          <a:prstGeom prst="line">
            <a:avLst/>
          </a:prstGeom>
        </p:spPr>
        <p:style>
          <a:lnRef idx="1">
            <a:schemeClr val="accent2"/>
          </a:lnRef>
          <a:fillRef idx="0">
            <a:schemeClr val="accent2"/>
          </a:fillRef>
          <a:effectRef idx="0">
            <a:schemeClr val="accent2"/>
          </a:effectRef>
          <a:fontRef idx="minor">
            <a:schemeClr val="tx1"/>
          </a:fontRef>
        </p:style>
      </p:cxnSp>
      <p:pic>
        <p:nvPicPr>
          <p:cNvPr id="9" name="Picture 20" descr="A picture containing drawing&#10;&#10;Description automatically generated">
            <a:extLst>
              <a:ext uri="{FF2B5EF4-FFF2-40B4-BE49-F238E27FC236}">
                <a16:creationId xmlns:a16="http://schemas.microsoft.com/office/drawing/2014/main" id="{DEE9EF5E-B5D7-3F4A-BEEA-044E58BC2C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5996"/>
          <a:stretch/>
        </p:blipFill>
        <p:spPr>
          <a:xfrm>
            <a:off x="11301721" y="6082238"/>
            <a:ext cx="526274" cy="503568"/>
          </a:xfrm>
          <a:prstGeom prst="rect">
            <a:avLst/>
          </a:prstGeom>
        </p:spPr>
      </p:pic>
    </p:spTree>
    <p:extLst>
      <p:ext uri="{BB962C8B-B14F-4D97-AF65-F5344CB8AC3E}">
        <p14:creationId xmlns:p14="http://schemas.microsoft.com/office/powerpoint/2010/main" val="3553904140"/>
      </p:ext>
    </p:extLst>
  </p:cSld>
  <p:clrMap bg1="lt1" tx1="dk1" bg2="lt2" tx2="dk2" accent1="accent1" accent2="accent2" accent3="accent3" accent4="accent4" accent5="accent5" accent6="accent6" hlink="hlink" folHlink="folHlink"/>
  <p:sldLayoutIdLst>
    <p:sldLayoutId id="2147483697" r:id="rId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49619" y="0"/>
            <a:ext cx="12432700" cy="6917602"/>
            <a:chOff x="-49619" y="0"/>
            <a:chExt cx="12432700" cy="6917602"/>
          </a:xfrm>
          <a:gradFill flip="none" rotWithShape="1">
            <a:gsLst>
              <a:gs pos="0">
                <a:srgbClr val="DB6413">
                  <a:shade val="30000"/>
                  <a:satMod val="115000"/>
                </a:srgbClr>
              </a:gs>
              <a:gs pos="50000">
                <a:srgbClr val="DB6413">
                  <a:shade val="67500"/>
                  <a:satMod val="115000"/>
                </a:srgbClr>
              </a:gs>
              <a:gs pos="100000">
                <a:srgbClr val="DB6413">
                  <a:shade val="100000"/>
                  <a:satMod val="115000"/>
                </a:srgbClr>
              </a:gs>
            </a:gsLst>
            <a:lin ang="16200000" scaled="1"/>
            <a:tileRect/>
          </a:gradFill>
        </p:grpSpPr>
        <p:sp>
          <p:nvSpPr>
            <p:cNvPr id="8" name="矩形 7"/>
            <p:cNvSpPr/>
            <p:nvPr userDrawn="1"/>
          </p:nvSpPr>
          <p:spPr>
            <a:xfrm>
              <a:off x="0" y="0"/>
              <a:ext cx="12192000" cy="6858000"/>
            </a:xfrm>
            <a:prstGeom prst="rect">
              <a:avLst/>
            </a:prstGeom>
            <a:gr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nvGrpSpPr>
            <p:cNvPr id="9" name="成组"/>
            <p:cNvGrpSpPr/>
            <p:nvPr userDrawn="1"/>
          </p:nvGrpSpPr>
          <p:grpSpPr>
            <a:xfrm>
              <a:off x="-49619" y="4054546"/>
              <a:ext cx="12432700" cy="2863056"/>
              <a:chOff x="-7" y="-4"/>
              <a:chExt cx="24719015" cy="5663949"/>
            </a:xfrm>
            <a:grpFill/>
          </p:grpSpPr>
          <p:grpSp>
            <p:nvGrpSpPr>
              <p:cNvPr id="10" name="成组"/>
              <p:cNvGrpSpPr/>
              <p:nvPr/>
            </p:nvGrpSpPr>
            <p:grpSpPr>
              <a:xfrm>
                <a:off x="12187498" y="-4"/>
                <a:ext cx="12291566" cy="5663949"/>
                <a:chOff x="-2" y="-2"/>
                <a:chExt cx="12291565" cy="5663948"/>
              </a:xfrm>
              <a:grpFill/>
            </p:grpSpPr>
            <p:sp>
              <p:nvSpPr>
                <p:cNvPr id="49" name="线条"/>
                <p:cNvSpPr/>
                <p:nvPr/>
              </p:nvSpPr>
              <p:spPr>
                <a:xfrm>
                  <a:off x="-1" y="1"/>
                  <a:ext cx="12193873" cy="3195875"/>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50" name="线条"/>
                <p:cNvSpPr/>
                <p:nvPr/>
              </p:nvSpPr>
              <p:spPr>
                <a:xfrm>
                  <a:off x="-1" y="0"/>
                  <a:ext cx="12193873" cy="3762742"/>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51" name="线条"/>
                <p:cNvSpPr/>
                <p:nvPr/>
              </p:nvSpPr>
              <p:spPr>
                <a:xfrm>
                  <a:off x="0" y="0"/>
                  <a:ext cx="12291563" cy="4457098"/>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52" name="线条"/>
                <p:cNvSpPr/>
                <p:nvPr/>
              </p:nvSpPr>
              <p:spPr>
                <a:xfrm>
                  <a:off x="-2" y="0"/>
                  <a:ext cx="12211441" cy="5288995"/>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53" name="线条"/>
                <p:cNvSpPr/>
                <p:nvPr/>
              </p:nvSpPr>
              <p:spPr>
                <a:xfrm>
                  <a:off x="-2" y="0"/>
                  <a:ext cx="10460403" cy="5538279"/>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54" name="线条"/>
                <p:cNvSpPr/>
                <p:nvPr/>
              </p:nvSpPr>
              <p:spPr>
                <a:xfrm>
                  <a:off x="0" y="0"/>
                  <a:ext cx="8233664" cy="5618974"/>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55" name="线条"/>
                <p:cNvSpPr/>
                <p:nvPr/>
              </p:nvSpPr>
              <p:spPr>
                <a:xfrm>
                  <a:off x="0" y="-2"/>
                  <a:ext cx="6190138" cy="5663948"/>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56" name="线条"/>
                <p:cNvSpPr/>
                <p:nvPr/>
              </p:nvSpPr>
              <p:spPr>
                <a:xfrm>
                  <a:off x="-2" y="0"/>
                  <a:ext cx="4033865" cy="5590312"/>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57" name="线条"/>
                <p:cNvSpPr/>
                <p:nvPr/>
              </p:nvSpPr>
              <p:spPr>
                <a:xfrm>
                  <a:off x="0" y="-2"/>
                  <a:ext cx="1892922" cy="5438736"/>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58" name="线条"/>
                <p:cNvSpPr/>
                <p:nvPr/>
              </p:nvSpPr>
              <p:spPr>
                <a:xfrm flipH="1">
                  <a:off x="1" y="1"/>
                  <a:ext cx="0" cy="5523910"/>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59" name="线条"/>
                <p:cNvSpPr/>
                <p:nvPr/>
              </p:nvSpPr>
              <p:spPr>
                <a:xfrm>
                  <a:off x="-1" y="1"/>
                  <a:ext cx="12193873" cy="2765146"/>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60" name="线条"/>
                <p:cNvSpPr/>
                <p:nvPr/>
              </p:nvSpPr>
              <p:spPr>
                <a:xfrm>
                  <a:off x="-1" y="0"/>
                  <a:ext cx="12193873" cy="2379054"/>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61" name="线条"/>
                <p:cNvSpPr/>
                <p:nvPr/>
              </p:nvSpPr>
              <p:spPr>
                <a:xfrm>
                  <a:off x="-1" y="0"/>
                  <a:ext cx="12193873" cy="2048749"/>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62" name="线条"/>
                <p:cNvSpPr/>
                <p:nvPr/>
              </p:nvSpPr>
              <p:spPr>
                <a:xfrm>
                  <a:off x="-1" y="0"/>
                  <a:ext cx="12193872" cy="1718454"/>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63" name="线条"/>
                <p:cNvSpPr/>
                <p:nvPr/>
              </p:nvSpPr>
              <p:spPr>
                <a:xfrm>
                  <a:off x="106963" y="0"/>
                  <a:ext cx="12086908" cy="1430554"/>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64" name="线条"/>
                <p:cNvSpPr/>
                <p:nvPr/>
              </p:nvSpPr>
              <p:spPr>
                <a:xfrm>
                  <a:off x="-1" y="-1"/>
                  <a:ext cx="12193872" cy="1147123"/>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65" name="线条"/>
                <p:cNvSpPr/>
                <p:nvPr/>
              </p:nvSpPr>
              <p:spPr>
                <a:xfrm>
                  <a:off x="-1" y="-1"/>
                  <a:ext cx="12193873" cy="901630"/>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66" name="线条"/>
                <p:cNvSpPr/>
                <p:nvPr/>
              </p:nvSpPr>
              <p:spPr>
                <a:xfrm>
                  <a:off x="-1" y="-1"/>
                  <a:ext cx="12193873" cy="665063"/>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67" name="线条"/>
                <p:cNvSpPr/>
                <p:nvPr/>
              </p:nvSpPr>
              <p:spPr>
                <a:xfrm>
                  <a:off x="-1" y="0"/>
                  <a:ext cx="12193872" cy="473134"/>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68" name="线条"/>
                <p:cNvSpPr/>
                <p:nvPr/>
              </p:nvSpPr>
              <p:spPr>
                <a:xfrm>
                  <a:off x="-1" y="-1"/>
                  <a:ext cx="12193872" cy="27897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69" name="线条"/>
                <p:cNvSpPr/>
                <p:nvPr/>
              </p:nvSpPr>
              <p:spPr>
                <a:xfrm>
                  <a:off x="-1" y="0"/>
                  <a:ext cx="12193873" cy="14060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grpSp>
          <p:grpSp>
            <p:nvGrpSpPr>
              <p:cNvPr id="11" name="成组"/>
              <p:cNvGrpSpPr/>
              <p:nvPr/>
            </p:nvGrpSpPr>
            <p:grpSpPr>
              <a:xfrm>
                <a:off x="-1" y="-3"/>
                <a:ext cx="12187507" cy="5523914"/>
                <a:chOff x="0" y="-1"/>
                <a:chExt cx="12187505" cy="5523912"/>
              </a:xfrm>
              <a:grpFill/>
            </p:grpSpPr>
            <p:sp>
              <p:nvSpPr>
                <p:cNvPr id="28" name="线条"/>
                <p:cNvSpPr/>
                <p:nvPr/>
              </p:nvSpPr>
              <p:spPr>
                <a:xfrm flipH="1" flipV="1">
                  <a:off x="1" y="-1"/>
                  <a:ext cx="12187504" cy="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29" name="线条"/>
                <p:cNvSpPr/>
                <p:nvPr/>
              </p:nvSpPr>
              <p:spPr>
                <a:xfrm flipH="1">
                  <a:off x="1" y="-1"/>
                  <a:ext cx="12187504" cy="4203103"/>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30" name="线条"/>
                <p:cNvSpPr/>
                <p:nvPr/>
              </p:nvSpPr>
              <p:spPr>
                <a:xfrm flipH="1">
                  <a:off x="1" y="0"/>
                  <a:ext cx="12187505" cy="4951558"/>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31" name="线条"/>
                <p:cNvSpPr/>
                <p:nvPr/>
              </p:nvSpPr>
              <p:spPr>
                <a:xfrm flipH="1">
                  <a:off x="632876" y="-1"/>
                  <a:ext cx="11545320" cy="5523913"/>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32" name="线条"/>
                <p:cNvSpPr/>
                <p:nvPr/>
              </p:nvSpPr>
              <p:spPr>
                <a:xfrm flipH="1">
                  <a:off x="2508232" y="-2"/>
                  <a:ext cx="9669965" cy="5523914"/>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33" name="线条"/>
                <p:cNvSpPr/>
                <p:nvPr/>
              </p:nvSpPr>
              <p:spPr>
                <a:xfrm flipH="1">
                  <a:off x="4271909" y="-1"/>
                  <a:ext cx="7915594" cy="5523912"/>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34" name="线条"/>
                <p:cNvSpPr/>
                <p:nvPr/>
              </p:nvSpPr>
              <p:spPr>
                <a:xfrm flipH="1">
                  <a:off x="6044892" y="-1"/>
                  <a:ext cx="6142613" cy="5523912"/>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35" name="线条"/>
                <p:cNvSpPr/>
                <p:nvPr/>
              </p:nvSpPr>
              <p:spPr>
                <a:xfrm flipH="1">
                  <a:off x="7617773" y="0"/>
                  <a:ext cx="4565077" cy="552391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36" name="线条"/>
                <p:cNvSpPr/>
                <p:nvPr/>
              </p:nvSpPr>
              <p:spPr>
                <a:xfrm flipH="1">
                  <a:off x="9172041" y="-1"/>
                  <a:ext cx="3015463" cy="552391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37" name="线条"/>
                <p:cNvSpPr/>
                <p:nvPr/>
              </p:nvSpPr>
              <p:spPr>
                <a:xfrm flipH="1">
                  <a:off x="10740267" y="0"/>
                  <a:ext cx="1447237" cy="5523910"/>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38" name="线条"/>
                <p:cNvSpPr/>
                <p:nvPr/>
              </p:nvSpPr>
              <p:spPr>
                <a:xfrm flipH="1">
                  <a:off x="0" y="-2"/>
                  <a:ext cx="12187504" cy="3636623"/>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39" name="线条"/>
                <p:cNvSpPr/>
                <p:nvPr/>
              </p:nvSpPr>
              <p:spPr>
                <a:xfrm flipH="1">
                  <a:off x="1" y="-2"/>
                  <a:ext cx="12187504" cy="3131782"/>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40" name="线条"/>
                <p:cNvSpPr/>
                <p:nvPr/>
              </p:nvSpPr>
              <p:spPr>
                <a:xfrm flipH="1">
                  <a:off x="1" y="-1"/>
                  <a:ext cx="12187502" cy="2697383"/>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41" name="线条"/>
                <p:cNvSpPr/>
                <p:nvPr/>
              </p:nvSpPr>
              <p:spPr>
                <a:xfrm flipH="1">
                  <a:off x="1" y="-1"/>
                  <a:ext cx="12187504" cy="2260047"/>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42" name="线条"/>
                <p:cNvSpPr/>
                <p:nvPr/>
              </p:nvSpPr>
              <p:spPr>
                <a:xfrm flipH="1">
                  <a:off x="0" y="0"/>
                  <a:ext cx="12085129" cy="1884349"/>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43" name="线条"/>
                <p:cNvSpPr/>
                <p:nvPr/>
              </p:nvSpPr>
              <p:spPr>
                <a:xfrm flipH="1">
                  <a:off x="1" y="-2"/>
                  <a:ext cx="12187502" cy="1505723"/>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44" name="线条"/>
                <p:cNvSpPr/>
                <p:nvPr/>
              </p:nvSpPr>
              <p:spPr>
                <a:xfrm flipH="1">
                  <a:off x="-1" y="-1"/>
                  <a:ext cx="12187504" cy="1188726"/>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45" name="线条"/>
                <p:cNvSpPr/>
                <p:nvPr/>
              </p:nvSpPr>
              <p:spPr>
                <a:xfrm flipH="1">
                  <a:off x="1" y="-2"/>
                  <a:ext cx="12187503" cy="877606"/>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46" name="线条"/>
                <p:cNvSpPr/>
                <p:nvPr/>
              </p:nvSpPr>
              <p:spPr>
                <a:xfrm flipH="1">
                  <a:off x="0" y="-1"/>
                  <a:ext cx="12187503" cy="625183"/>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47" name="线条"/>
                <p:cNvSpPr/>
                <p:nvPr/>
              </p:nvSpPr>
              <p:spPr>
                <a:xfrm flipH="1">
                  <a:off x="-1" y="-1"/>
                  <a:ext cx="12187504" cy="366889"/>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48" name="线条"/>
                <p:cNvSpPr/>
                <p:nvPr/>
              </p:nvSpPr>
              <p:spPr>
                <a:xfrm flipH="1">
                  <a:off x="0" y="-2"/>
                  <a:ext cx="12187504" cy="184914"/>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grpSp>
          <p:grpSp>
            <p:nvGrpSpPr>
              <p:cNvPr id="12" name="成组"/>
              <p:cNvGrpSpPr/>
              <p:nvPr/>
            </p:nvGrpSpPr>
            <p:grpSpPr>
              <a:xfrm>
                <a:off x="-7" y="29350"/>
                <a:ext cx="24719015" cy="3572054"/>
                <a:chOff x="-4" y="-1"/>
                <a:chExt cx="24719014" cy="3572053"/>
              </a:xfrm>
              <a:grpFill/>
            </p:grpSpPr>
            <p:grpSp>
              <p:nvGrpSpPr>
                <p:cNvPr id="13" name="成组"/>
                <p:cNvGrpSpPr/>
                <p:nvPr/>
              </p:nvGrpSpPr>
              <p:grpSpPr>
                <a:xfrm>
                  <a:off x="-4" y="2011920"/>
                  <a:ext cx="24381384" cy="1560132"/>
                  <a:chOff x="-1" y="0"/>
                  <a:chExt cx="24381383" cy="1560130"/>
                </a:xfrm>
                <a:grpFill/>
              </p:grpSpPr>
              <p:sp>
                <p:nvSpPr>
                  <p:cNvPr id="24" name="线条"/>
                  <p:cNvSpPr/>
                  <p:nvPr/>
                </p:nvSpPr>
                <p:spPr>
                  <a:xfrm>
                    <a:off x="-2" y="1560130"/>
                    <a:ext cx="24381384" cy="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25" name="线条"/>
                  <p:cNvSpPr/>
                  <p:nvPr/>
                </p:nvSpPr>
                <p:spPr>
                  <a:xfrm>
                    <a:off x="-2" y="985931"/>
                    <a:ext cx="24381384" cy="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26" name="线条"/>
                  <p:cNvSpPr/>
                  <p:nvPr/>
                </p:nvSpPr>
                <p:spPr>
                  <a:xfrm>
                    <a:off x="-2" y="469597"/>
                    <a:ext cx="24372078" cy="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27" name="线条"/>
                  <p:cNvSpPr/>
                  <p:nvPr/>
                </p:nvSpPr>
                <p:spPr>
                  <a:xfrm>
                    <a:off x="-2" y="0"/>
                    <a:ext cx="24372078" cy="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grpSp>
            <p:grpSp>
              <p:nvGrpSpPr>
                <p:cNvPr id="14" name="成组"/>
                <p:cNvGrpSpPr/>
                <p:nvPr/>
              </p:nvGrpSpPr>
              <p:grpSpPr>
                <a:xfrm>
                  <a:off x="-3" y="-1"/>
                  <a:ext cx="24719013" cy="1624674"/>
                  <a:chOff x="-1" y="-1"/>
                  <a:chExt cx="24719012" cy="1624673"/>
                </a:xfrm>
                <a:grpFill/>
              </p:grpSpPr>
              <p:sp>
                <p:nvSpPr>
                  <p:cNvPr id="15" name="线条"/>
                  <p:cNvSpPr/>
                  <p:nvPr/>
                </p:nvSpPr>
                <p:spPr>
                  <a:xfrm>
                    <a:off x="-1" y="1624671"/>
                    <a:ext cx="24381378" cy="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16" name="线条"/>
                  <p:cNvSpPr/>
                  <p:nvPr/>
                </p:nvSpPr>
                <p:spPr>
                  <a:xfrm flipV="1">
                    <a:off x="-1" y="1239647"/>
                    <a:ext cx="24381378" cy="4452"/>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17" name="线条"/>
                  <p:cNvSpPr/>
                  <p:nvPr/>
                </p:nvSpPr>
                <p:spPr>
                  <a:xfrm>
                    <a:off x="-1" y="892456"/>
                    <a:ext cx="24381377" cy="1335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18" name="线条"/>
                  <p:cNvSpPr/>
                  <p:nvPr/>
                </p:nvSpPr>
                <p:spPr>
                  <a:xfrm>
                    <a:off x="449285" y="858580"/>
                    <a:ext cx="24269726" cy="2"/>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19" name="线条"/>
                  <p:cNvSpPr/>
                  <p:nvPr/>
                </p:nvSpPr>
                <p:spPr>
                  <a:xfrm flipV="1">
                    <a:off x="-1" y="380573"/>
                    <a:ext cx="24381377" cy="13355"/>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20" name="线条"/>
                  <p:cNvSpPr/>
                  <p:nvPr/>
                </p:nvSpPr>
                <p:spPr>
                  <a:xfrm>
                    <a:off x="106997" y="286312"/>
                    <a:ext cx="24381377" cy="8896"/>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21" name="线条"/>
                  <p:cNvSpPr/>
                  <p:nvPr/>
                </p:nvSpPr>
                <p:spPr>
                  <a:xfrm flipV="1">
                    <a:off x="-1" y="144664"/>
                    <a:ext cx="24381377" cy="22256"/>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22" name="线条"/>
                  <p:cNvSpPr/>
                  <p:nvPr/>
                </p:nvSpPr>
                <p:spPr>
                  <a:xfrm>
                    <a:off x="106997" y="51188"/>
                    <a:ext cx="24274379" cy="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sp>
                <p:nvSpPr>
                  <p:cNvPr id="23" name="线条"/>
                  <p:cNvSpPr/>
                  <p:nvPr/>
                </p:nvSpPr>
                <p:spPr>
                  <a:xfrm>
                    <a:off x="-1" y="-1"/>
                    <a:ext cx="24381378" cy="1"/>
                  </a:xfrm>
                  <a:prstGeom prst="line">
                    <a:avLst/>
                  </a:prstGeom>
                  <a:grpFill/>
                  <a:ln w="3175" cap="flat">
                    <a:solidFill>
                      <a:schemeClr val="bg1">
                        <a:alpha val="50195"/>
                      </a:schemeClr>
                    </a:solidFill>
                    <a:prstDash val="solid"/>
                    <a:round/>
                  </a:ln>
                  <a:effectLst/>
                </p:spPr>
                <p:txBody>
                  <a:bodyPr wrap="square" lIns="45718" tIns="45718" rIns="45718" bIns="45718" numCol="1" anchor="t">
                    <a:noAutofit/>
                  </a:bodyPr>
                  <a:lstStyle/>
                  <a:p>
                    <a:endParaRPr/>
                  </a:p>
                </p:txBody>
              </p:sp>
            </p:grpSp>
          </p:grpSp>
        </p:grpSp>
      </p:grpSp>
      <p:pic>
        <p:nvPicPr>
          <p:cNvPr id="71" name="Picture 20" descr="A picture containing drawing&#10;&#10;Description automatically generated">
            <a:extLst>
              <a:ext uri="{FF2B5EF4-FFF2-40B4-BE49-F238E27FC236}">
                <a16:creationId xmlns:a16="http://schemas.microsoft.com/office/drawing/2014/main" id="{DEE9EF5E-B5D7-3F4A-BEEA-044E58BC2C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5996"/>
          <a:stretch/>
        </p:blipFill>
        <p:spPr>
          <a:xfrm>
            <a:off x="11301721" y="6082238"/>
            <a:ext cx="526274" cy="503568"/>
          </a:xfrm>
          <a:prstGeom prst="rect">
            <a:avLst/>
          </a:prstGeom>
        </p:spPr>
      </p:pic>
    </p:spTree>
    <p:extLst>
      <p:ext uri="{BB962C8B-B14F-4D97-AF65-F5344CB8AC3E}">
        <p14:creationId xmlns:p14="http://schemas.microsoft.com/office/powerpoint/2010/main" val="2457314313"/>
      </p:ext>
    </p:extLst>
  </p:cSld>
  <p:clrMap bg1="lt1" tx1="dk1" bg2="lt2" tx2="dk2" accent1="accent1" accent2="accent2" accent3="accent3" accent4="accent4" accent5="accent5" accent6="accent6" hlink="hlink" folHlink="folHlink"/>
  <p:sldLayoutIdLst>
    <p:sldLayoutId id="2147483698" r:id="rId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fld id="{3E01EE5D-26FB-46D5-A381-ECFB35BF1D34}" type="slidenum">
              <a:rPr lang="zh-CN" altLang="en-US" smtClean="0">
                <a:solidFill>
                  <a:prstClr val="black">
                    <a:tint val="75000"/>
                  </a:prstClr>
                </a:solidFill>
              </a:rPr>
              <a:pPr defTabSz="866943" fontAlgn="base">
                <a:spcBef>
                  <a:spcPct val="0"/>
                </a:spcBef>
                <a:spcAft>
                  <a:spcPct val="0"/>
                </a:spcAft>
              </a:pPr>
              <a:t>‹#›</a:t>
            </a:fld>
            <a:endParaRPr lang="zh-CN" altLang="en-US" dirty="0">
              <a:solidFill>
                <a:prstClr val="black">
                  <a:tint val="75000"/>
                </a:prstClr>
              </a:solidFill>
            </a:endParaRPr>
          </a:p>
        </p:txBody>
      </p:sp>
    </p:spTree>
    <p:extLst>
      <p:ext uri="{BB962C8B-B14F-4D97-AF65-F5344CB8AC3E}">
        <p14:creationId xmlns:p14="http://schemas.microsoft.com/office/powerpoint/2010/main" val="2634897112"/>
      </p:ext>
    </p:extLst>
  </p:cSld>
  <p:clrMap bg1="lt1" tx1="dk1" bg2="lt2" tx2="dk2" accent1="accent1" accent2="accent2" accent3="accent3" accent4="accent4" accent5="accent5" accent6="accent6" hlink="hlink" folHlink="folHlink"/>
  <p:sldLayoutIdLst>
    <p:sldLayoutId id="2147483700" r:id="rId1"/>
    <p:sldLayoutId id="2147483730" r:id="rId2"/>
    <p:sldLayoutId id="2147483732" r:id="rId3"/>
    <p:sldLayoutId id="2147483733" r:id="rId4"/>
    <p:sldLayoutId id="2147483734" r:id="rId5"/>
  </p:sldLayoutIdLst>
  <p:hf sldNum="0" hdr="0" ftr="0" dt="0"/>
  <p:txStyles>
    <p:titleStyle>
      <a:lvl1pPr algn="l" defTabSz="866943" rtl="0" eaLnBrk="1" latinLnBrk="0" hangingPunct="1">
        <a:lnSpc>
          <a:spcPct val="90000"/>
        </a:lnSpc>
        <a:spcBef>
          <a:spcPct val="0"/>
        </a:spcBef>
        <a:buNone/>
        <a:defRPr sz="4172" kern="1200">
          <a:solidFill>
            <a:schemeClr val="tx1"/>
          </a:solidFill>
          <a:latin typeface="印品黑体" panose="00000500000000000000" pitchFamily="2" charset="-122"/>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印品黑体" panose="00000500000000000000" pitchFamily="2" charset="-122"/>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印品黑体" panose="00000500000000000000" pitchFamily="2" charset="-122"/>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印品黑体" panose="00000500000000000000" pitchFamily="2" charset="-122"/>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fld id="{3E01EE5D-26FB-46D5-A381-ECFB35BF1D34}" type="slidenum">
              <a:rPr lang="zh-CN" altLang="en-US" smtClean="0">
                <a:solidFill>
                  <a:prstClr val="black">
                    <a:tint val="75000"/>
                  </a:prstClr>
                </a:solidFill>
              </a:rPr>
              <a:pPr defTabSz="866943" fontAlgn="base">
                <a:spcBef>
                  <a:spcPct val="0"/>
                </a:spcBef>
                <a:spcAft>
                  <a:spcPct val="0"/>
                </a:spcAft>
              </a:pPr>
              <a:t>‹#›</a:t>
            </a:fld>
            <a:endParaRPr lang="zh-CN" altLang="en-US" dirty="0">
              <a:solidFill>
                <a:prstClr val="black">
                  <a:tint val="75000"/>
                </a:prstClr>
              </a:solidFill>
            </a:endParaRPr>
          </a:p>
        </p:txBody>
      </p:sp>
    </p:spTree>
    <p:extLst>
      <p:ext uri="{BB962C8B-B14F-4D97-AF65-F5344CB8AC3E}">
        <p14:creationId xmlns:p14="http://schemas.microsoft.com/office/powerpoint/2010/main" val="517870261"/>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866943" rtl="0" eaLnBrk="1" latinLnBrk="0" hangingPunct="1">
        <a:lnSpc>
          <a:spcPct val="90000"/>
        </a:lnSpc>
        <a:spcBef>
          <a:spcPct val="0"/>
        </a:spcBef>
        <a:buNone/>
        <a:defRPr sz="4172" kern="1200">
          <a:solidFill>
            <a:schemeClr val="tx1"/>
          </a:solidFill>
          <a:latin typeface="印品黑体" panose="00000500000000000000" pitchFamily="2" charset="-122"/>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印品黑体" panose="00000500000000000000" pitchFamily="2" charset="-122"/>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印品黑体" panose="00000500000000000000" pitchFamily="2" charset="-122"/>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印品黑体" panose="00000500000000000000" pitchFamily="2" charset="-122"/>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endParaRPr lang="zh-CN" altLang="en-US" dirty="0">
              <a:solidFill>
                <a:prstClr val="black">
                  <a:tint val="75000"/>
                </a:prst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latin typeface="印品黑体" panose="00000500000000000000" pitchFamily="2" charset="-122"/>
              </a:defRPr>
            </a:lvl1pPr>
          </a:lstStyle>
          <a:p>
            <a:pPr defTabSz="866943" fontAlgn="base">
              <a:spcBef>
                <a:spcPct val="0"/>
              </a:spcBef>
              <a:spcAft>
                <a:spcPct val="0"/>
              </a:spcAft>
            </a:pPr>
            <a:fld id="{3E01EE5D-26FB-46D5-A381-ECFB35BF1D34}" type="slidenum">
              <a:rPr lang="zh-CN" altLang="en-US" smtClean="0">
                <a:solidFill>
                  <a:prstClr val="black">
                    <a:tint val="75000"/>
                  </a:prstClr>
                </a:solidFill>
              </a:rPr>
              <a:pPr defTabSz="866943" fontAlgn="base">
                <a:spcBef>
                  <a:spcPct val="0"/>
                </a:spcBef>
                <a:spcAft>
                  <a:spcPct val="0"/>
                </a:spcAft>
              </a:pPr>
              <a:t>‹#›</a:t>
            </a:fld>
            <a:endParaRPr lang="zh-CN" altLang="en-US" dirty="0">
              <a:solidFill>
                <a:prstClr val="black">
                  <a:tint val="75000"/>
                </a:prstClr>
              </a:solidFill>
            </a:endParaRPr>
          </a:p>
        </p:txBody>
      </p:sp>
    </p:spTree>
    <p:extLst>
      <p:ext uri="{BB962C8B-B14F-4D97-AF65-F5344CB8AC3E}">
        <p14:creationId xmlns:p14="http://schemas.microsoft.com/office/powerpoint/2010/main" val="2627029852"/>
      </p:ext>
    </p:extLst>
  </p:cSld>
  <p:clrMap bg1="lt1" tx1="dk1" bg2="lt2" tx2="dk2" accent1="accent1" accent2="accent2" accent3="accent3" accent4="accent4" accent5="accent5" accent6="accent6" hlink="hlink" folHlink="folHlink"/>
  <p:sldLayoutIdLst>
    <p:sldLayoutId id="2147483704" r:id="rId1"/>
    <p:sldLayoutId id="2147483731" r:id="rId2"/>
    <p:sldLayoutId id="2147483735" r:id="rId3"/>
  </p:sldLayoutIdLst>
  <p:hf sldNum="0" hdr="0" ftr="0" dt="0"/>
  <p:txStyles>
    <p:titleStyle>
      <a:lvl1pPr algn="l" defTabSz="866943" rtl="0" eaLnBrk="1" latinLnBrk="0" hangingPunct="1">
        <a:lnSpc>
          <a:spcPct val="90000"/>
        </a:lnSpc>
        <a:spcBef>
          <a:spcPct val="0"/>
        </a:spcBef>
        <a:buNone/>
        <a:defRPr sz="4172" kern="1200">
          <a:solidFill>
            <a:schemeClr val="tx1"/>
          </a:solidFill>
          <a:latin typeface="印品黑体" panose="00000500000000000000" pitchFamily="2" charset="-122"/>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印品黑体" panose="00000500000000000000" pitchFamily="2" charset="-122"/>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印品黑体" panose="00000500000000000000" pitchFamily="2" charset="-122"/>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印品黑体" panose="00000500000000000000" pitchFamily="2" charset="-122"/>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印品黑体" panose="00000500000000000000" pitchFamily="2" charset="-122"/>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 y="1149"/>
            <a:ext cx="12187299" cy="6857071"/>
          </a:xfrm>
          <a:prstGeom prst="rect">
            <a:avLst/>
          </a:prstGeom>
        </p:spPr>
      </p:pic>
      <p:sp>
        <p:nvSpPr>
          <p:cNvPr id="22" name="TextBox 21"/>
          <p:cNvSpPr txBox="1"/>
          <p:nvPr/>
        </p:nvSpPr>
        <p:spPr>
          <a:xfrm>
            <a:off x="6707821" y="1030627"/>
            <a:ext cx="4459188" cy="1353508"/>
          </a:xfrm>
          <a:prstGeom prst="rect">
            <a:avLst/>
          </a:prstGeom>
          <a:noFill/>
        </p:spPr>
        <p:txBody>
          <a:bodyPr wrap="square" lIns="121854" tIns="60926" rIns="121854" bIns="60926" rtlCol="0">
            <a:spAutoFit/>
          </a:bodyPr>
          <a:lstStyle/>
          <a:p>
            <a:pPr algn="ctr"/>
            <a:r>
              <a:rPr lang="zh-CN" altLang="en-US" sz="7996" b="1" dirty="0">
                <a:solidFill>
                  <a:srgbClr val="0070C0"/>
                </a:solidFill>
                <a:latin typeface="微软雅黑" panose="020B0503020204020204" pitchFamily="34" charset="-122"/>
                <a:ea typeface="微软雅黑" panose="020B0503020204020204" pitchFamily="34" charset="-122"/>
              </a:rPr>
              <a:t>网络</a:t>
            </a:r>
          </a:p>
        </p:txBody>
      </p:sp>
      <p:sp>
        <p:nvSpPr>
          <p:cNvPr id="24" name="TextBox 23"/>
          <p:cNvSpPr txBox="1"/>
          <p:nvPr/>
        </p:nvSpPr>
        <p:spPr>
          <a:xfrm>
            <a:off x="7779001" y="3391460"/>
            <a:ext cx="3686132" cy="799830"/>
          </a:xfrm>
          <a:prstGeom prst="rect">
            <a:avLst/>
          </a:prstGeom>
          <a:noFill/>
        </p:spPr>
        <p:txBody>
          <a:bodyPr wrap="none" lIns="121854" tIns="60926" rIns="121854" bIns="60926" rtlCol="0">
            <a:spAutoFit/>
          </a:bodyPr>
          <a:lstStyle/>
          <a:p>
            <a:pPr algn="r"/>
            <a:r>
              <a:rPr lang="en-US" altLang="zh-CN" sz="4398" b="1" dirty="0">
                <a:solidFill>
                  <a:srgbClr val="0070C0"/>
                </a:solidFill>
                <a:latin typeface="微软雅黑" panose="020B0503020204020204" pitchFamily="34" charset="-122"/>
                <a:ea typeface="微软雅黑" panose="020B0503020204020204" pitchFamily="34" charset="-122"/>
              </a:rPr>
              <a:t>XXX</a:t>
            </a:r>
            <a:r>
              <a:rPr lang="zh-CN" altLang="en-US" sz="4398" b="1" dirty="0">
                <a:solidFill>
                  <a:srgbClr val="0070C0"/>
                </a:solidFill>
                <a:latin typeface="微软雅黑" panose="020B0503020204020204" pitchFamily="34" charset="-122"/>
                <a:ea typeface="微软雅黑" panose="020B0503020204020204" pitchFamily="34" charset="-122"/>
              </a:rPr>
              <a:t>有限公司</a:t>
            </a:r>
          </a:p>
        </p:txBody>
      </p:sp>
      <p:cxnSp>
        <p:nvCxnSpPr>
          <p:cNvPr id="25" name="直接连接符 24"/>
          <p:cNvCxnSpPr/>
          <p:nvPr/>
        </p:nvCxnSpPr>
        <p:spPr>
          <a:xfrm>
            <a:off x="2065849" y="4364979"/>
            <a:ext cx="9283945" cy="24117"/>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4" descr="G:\2014-9-16-骏亚电子\骏亚PPT设计\logo-3.png"/>
          <p:cNvPicPr>
            <a:picLocks noChangeAspect="1" noChangeArrowheads="1"/>
          </p:cNvPicPr>
          <p:nvPr/>
        </p:nvPicPr>
        <p:blipFill>
          <a:blip r:embed="rId4">
            <a:lum bright="-8000" contrast="20000"/>
            <a:extLst>
              <a:ext uri="{28A0092B-C50C-407E-A947-70E740481C1C}">
                <a14:useLocalDpi xmlns:a14="http://schemas.microsoft.com/office/drawing/2010/main" val="0"/>
              </a:ext>
            </a:extLst>
          </a:blip>
          <a:srcRect/>
          <a:stretch>
            <a:fillRect/>
          </a:stretch>
        </p:blipFill>
        <p:spPr bwMode="auto">
          <a:xfrm>
            <a:off x="410329" y="262298"/>
            <a:ext cx="2390883" cy="155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125097" y="5103324"/>
            <a:ext cx="2169184" cy="369332"/>
          </a:xfrm>
          <a:prstGeom prst="rect">
            <a:avLst/>
          </a:prstGeom>
          <a:noFill/>
        </p:spPr>
        <p:txBody>
          <a:bodyPr wrap="none" rtlCol="0">
            <a:spAutoFit/>
          </a:bodyPr>
          <a:lstStyle/>
          <a:p>
            <a:r>
              <a:rPr lang="zh-CN" altLang="en-US" b="1" dirty="0">
                <a:solidFill>
                  <a:srgbClr val="0070C0"/>
                </a:solidFill>
              </a:rPr>
              <a:t>汇报人：部门</a:t>
            </a:r>
            <a:r>
              <a:rPr lang="en-US" altLang="zh-CN" b="1" dirty="0">
                <a:solidFill>
                  <a:srgbClr val="0070C0"/>
                </a:solidFill>
              </a:rPr>
              <a:t>/</a:t>
            </a:r>
            <a:r>
              <a:rPr lang="zh-CN" altLang="en-US" b="1" dirty="0">
                <a:solidFill>
                  <a:srgbClr val="0070C0"/>
                </a:solidFill>
              </a:rPr>
              <a:t>姓名</a:t>
            </a:r>
          </a:p>
        </p:txBody>
      </p:sp>
    </p:spTree>
    <p:extLst>
      <p:ext uri="{BB962C8B-B14F-4D97-AF65-F5344CB8AC3E}">
        <p14:creationId xmlns:p14="http://schemas.microsoft.com/office/powerpoint/2010/main" val="40037353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4"/>
                                        </p:tgtEl>
                                        <p:attrNameLst>
                                          <p:attrName>ppt_y</p:attrName>
                                        </p:attrNameLst>
                                      </p:cBhvr>
                                      <p:tavLst>
                                        <p:tav tm="0">
                                          <p:val>
                                            <p:strVal val="#ppt_y"/>
                                          </p:val>
                                        </p:tav>
                                        <p:tav tm="100000">
                                          <p:val>
                                            <p:strVal val="#ppt_y"/>
                                          </p:val>
                                        </p:tav>
                                      </p:tavLst>
                                    </p:anim>
                                    <p:anim calcmode="lin" valueType="num">
                                      <p:cBhvr>
                                        <p:cTn id="20"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4"/>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C9754D-716A-F08E-59A7-9A31C0FE31AE}"/>
              </a:ext>
            </a:extLst>
          </p:cNvPr>
          <p:cNvSpPr>
            <a:spLocks noGrp="1"/>
          </p:cNvSpPr>
          <p:nvPr>
            <p:ph type="ctrTitle"/>
          </p:nvPr>
        </p:nvSpPr>
        <p:spPr/>
        <p:txBody>
          <a:bodyPr>
            <a:normAutofit/>
          </a:bodyPr>
          <a:lstStyle/>
          <a:p>
            <a:r>
              <a:rPr lang="zh-CN" altLang="en-US" dirty="0"/>
              <a:t>办公网、工控网、生产网网络安全隔离方法</a:t>
            </a:r>
          </a:p>
        </p:txBody>
      </p:sp>
      <p:sp>
        <p:nvSpPr>
          <p:cNvPr id="5" name="文本框 4"/>
          <p:cNvSpPr txBox="1"/>
          <p:nvPr/>
        </p:nvSpPr>
        <p:spPr>
          <a:xfrm>
            <a:off x="665018" y="1346662"/>
            <a:ext cx="9019309" cy="2031325"/>
          </a:xfrm>
          <a:prstGeom prst="rect">
            <a:avLst/>
          </a:prstGeom>
          <a:noFill/>
        </p:spPr>
        <p:txBody>
          <a:bodyPr wrap="square" rtlCol="0">
            <a:spAutoFit/>
          </a:bodyPr>
          <a:lstStyle/>
          <a:p>
            <a:r>
              <a:rPr lang="zh-CN" altLang="en-US" b="1" dirty="0"/>
              <a:t>无线访问规则：</a:t>
            </a:r>
            <a:endParaRPr lang="en-US" altLang="zh-CN" b="1" dirty="0"/>
          </a:p>
          <a:p>
            <a:endParaRPr lang="en-US" altLang="zh-CN" b="1" dirty="0"/>
          </a:p>
          <a:p>
            <a:endParaRPr lang="en-US" altLang="zh-CN" b="1" dirty="0"/>
          </a:p>
          <a:p>
            <a:r>
              <a:rPr lang="zh-CN" altLang="en-US" dirty="0"/>
              <a:t>生产无线网络：主要用于</a:t>
            </a:r>
            <a:r>
              <a:rPr lang="en-US" altLang="zh-CN" dirty="0"/>
              <a:t>PDA</a:t>
            </a:r>
            <a:r>
              <a:rPr lang="zh-CN" altLang="en-US" dirty="0"/>
              <a:t>和大屏看板显示设备与服务器的数据交互，通过连接密码和</a:t>
            </a:r>
            <a:r>
              <a:rPr lang="en-US" altLang="zh-CN" dirty="0"/>
              <a:t>IP/MAC</a:t>
            </a:r>
            <a:r>
              <a:rPr lang="zh-CN" altLang="en-US" dirty="0"/>
              <a:t>绑定来管控。</a:t>
            </a:r>
            <a:endParaRPr lang="en-US" altLang="zh-CN" dirty="0"/>
          </a:p>
          <a:p>
            <a:endParaRPr lang="en-US" altLang="zh-CN" dirty="0"/>
          </a:p>
          <a:p>
            <a:r>
              <a:rPr lang="zh-CN" altLang="en-US" dirty="0"/>
              <a:t>办公</a:t>
            </a:r>
            <a:r>
              <a:rPr lang="en-US" altLang="zh-CN" dirty="0"/>
              <a:t>WIFI</a:t>
            </a:r>
            <a:r>
              <a:rPr lang="zh-CN" altLang="en-US" dirty="0"/>
              <a:t>：用于手机和客户使用，开启访问口令进行管理。</a:t>
            </a:r>
          </a:p>
        </p:txBody>
      </p:sp>
      <p:sp>
        <p:nvSpPr>
          <p:cNvPr id="6" name="文本框 5"/>
          <p:cNvSpPr txBox="1"/>
          <p:nvPr/>
        </p:nvSpPr>
        <p:spPr>
          <a:xfrm>
            <a:off x="418011" y="879566"/>
            <a:ext cx="11738658" cy="584775"/>
          </a:xfrm>
          <a:prstGeom prst="rect">
            <a:avLst/>
          </a:prstGeom>
          <a:noFill/>
        </p:spPr>
        <p:txBody>
          <a:bodyPr wrap="square" rtlCol="0">
            <a:spAutoFit/>
          </a:bodyPr>
          <a:lstStyle/>
          <a:p>
            <a:r>
              <a:rPr lang="en-US" altLang="zh-CN" sz="1600" dirty="0">
                <a:solidFill>
                  <a:srgbClr val="FF0000"/>
                </a:solidFill>
              </a:rPr>
              <a:t>3A</a:t>
            </a:r>
            <a:r>
              <a:rPr lang="zh-CN" altLang="en-US" sz="1600" dirty="0">
                <a:solidFill>
                  <a:srgbClr val="FF0000"/>
                </a:solidFill>
              </a:rPr>
              <a:t>应建立工业控制网络、生产 网络和办公网络的防护措施</a:t>
            </a:r>
            <a:r>
              <a:rPr lang="en-US" altLang="zh-CN" sz="1600" dirty="0">
                <a:solidFill>
                  <a:srgbClr val="FF0000"/>
                </a:solidFill>
              </a:rPr>
              <a:t>,</a:t>
            </a:r>
            <a:r>
              <a:rPr lang="zh-CN" altLang="en-US" sz="1600" dirty="0">
                <a:solidFill>
                  <a:srgbClr val="FF0000"/>
                </a:solidFill>
              </a:rPr>
              <a:t>包括不限于网络安全隔离、授权访问等手段</a:t>
            </a:r>
            <a:endParaRPr lang="en-US" altLang="zh-CN" sz="1600" dirty="0">
              <a:solidFill>
                <a:srgbClr val="FF0000"/>
              </a:solidFill>
            </a:endParaRPr>
          </a:p>
          <a:p>
            <a:endParaRPr lang="zh-CN" altLang="en-US" sz="1600" dirty="0"/>
          </a:p>
        </p:txBody>
      </p:sp>
    </p:spTree>
    <p:extLst>
      <p:ext uri="{BB962C8B-B14F-4D97-AF65-F5344CB8AC3E}">
        <p14:creationId xmlns:p14="http://schemas.microsoft.com/office/powerpoint/2010/main" val="453389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F78950-AAA4-663D-79FF-271EF143E992}"/>
              </a:ext>
            </a:extLst>
          </p:cNvPr>
          <p:cNvSpPr>
            <a:spLocks noGrp="1"/>
          </p:cNvSpPr>
          <p:nvPr>
            <p:ph type="ctrTitle"/>
          </p:nvPr>
        </p:nvSpPr>
        <p:spPr/>
        <p:txBody>
          <a:bodyPr/>
          <a:lstStyle/>
          <a:p>
            <a:r>
              <a:rPr lang="zh-CN" altLang="en-US" dirty="0"/>
              <a:t>网络设备远程配置方法</a:t>
            </a:r>
          </a:p>
        </p:txBody>
      </p:sp>
      <p:sp>
        <p:nvSpPr>
          <p:cNvPr id="3" name="文本框 2">
            <a:extLst>
              <a:ext uri="{FF2B5EF4-FFF2-40B4-BE49-F238E27FC236}">
                <a16:creationId xmlns:a16="http://schemas.microsoft.com/office/drawing/2014/main" id="{D19F7E7B-36DB-06EA-DA03-69514A9754C7}"/>
              </a:ext>
            </a:extLst>
          </p:cNvPr>
          <p:cNvSpPr txBox="1"/>
          <p:nvPr/>
        </p:nvSpPr>
        <p:spPr>
          <a:xfrm>
            <a:off x="806336" y="1255221"/>
            <a:ext cx="9792392" cy="646331"/>
          </a:xfrm>
          <a:prstGeom prst="rect">
            <a:avLst/>
          </a:prstGeom>
          <a:noFill/>
        </p:spPr>
        <p:txBody>
          <a:bodyPr wrap="square" rtlCol="0">
            <a:spAutoFit/>
          </a:bodyPr>
          <a:lstStyle/>
          <a:p>
            <a:r>
              <a:rPr lang="zh-CN" altLang="en-US" dirty="0"/>
              <a:t>开通核心交换机华为</a:t>
            </a:r>
            <a:r>
              <a:rPr lang="en-US" altLang="zh-CN" dirty="0"/>
              <a:t>S5735S-L</a:t>
            </a:r>
            <a:r>
              <a:rPr lang="zh-CN" altLang="en-US" dirty="0"/>
              <a:t>的</a:t>
            </a:r>
            <a:r>
              <a:rPr lang="en-US" altLang="zh-CN" dirty="0"/>
              <a:t>WEB</a:t>
            </a:r>
            <a:r>
              <a:rPr lang="zh-CN" altLang="en-US" dirty="0"/>
              <a:t>功能，进行功能配置，见下图：</a:t>
            </a:r>
            <a:endParaRPr lang="en-US" altLang="zh-CN" dirty="0"/>
          </a:p>
          <a:p>
            <a:endParaRPr lang="zh-CN" altLang="en-US" dirty="0">
              <a:solidFill>
                <a:srgbClr val="FF0000"/>
              </a:solidFill>
            </a:endParaRPr>
          </a:p>
        </p:txBody>
      </p:sp>
      <p:pic>
        <p:nvPicPr>
          <p:cNvPr id="4" name="图片 3"/>
          <p:cNvPicPr>
            <a:picLocks noChangeAspect="1"/>
          </p:cNvPicPr>
          <p:nvPr/>
        </p:nvPicPr>
        <p:blipFill>
          <a:blip r:embed="rId2"/>
          <a:stretch>
            <a:fillRect/>
          </a:stretch>
        </p:blipFill>
        <p:spPr>
          <a:xfrm>
            <a:off x="1723402" y="2043036"/>
            <a:ext cx="8357920" cy="4320000"/>
          </a:xfrm>
          <a:prstGeom prst="rect">
            <a:avLst/>
          </a:prstGeom>
        </p:spPr>
      </p:pic>
      <p:sp>
        <p:nvSpPr>
          <p:cNvPr id="5" name="文本框 4"/>
          <p:cNvSpPr txBox="1"/>
          <p:nvPr/>
        </p:nvSpPr>
        <p:spPr>
          <a:xfrm>
            <a:off x="322217" y="914400"/>
            <a:ext cx="11399520" cy="338554"/>
          </a:xfrm>
          <a:prstGeom prst="rect">
            <a:avLst/>
          </a:prstGeom>
          <a:noFill/>
        </p:spPr>
        <p:txBody>
          <a:bodyPr wrap="square" rtlCol="0">
            <a:spAutoFit/>
          </a:bodyPr>
          <a:lstStyle/>
          <a:p>
            <a:r>
              <a:rPr lang="en-US" altLang="zh-CN" sz="1600" dirty="0">
                <a:solidFill>
                  <a:srgbClr val="FF0000"/>
                </a:solidFill>
              </a:rPr>
              <a:t>3B</a:t>
            </a:r>
            <a:r>
              <a:rPr lang="zh-CN" altLang="en-US" sz="1600" dirty="0">
                <a:solidFill>
                  <a:srgbClr val="FF0000"/>
                </a:solidFill>
              </a:rPr>
              <a:t>网络应具有远程配置功能， 应具备带宽、规模、关键节点的扩展和升级功能</a:t>
            </a:r>
            <a:endParaRPr lang="zh-CN" altLang="en-US" sz="1600" dirty="0"/>
          </a:p>
        </p:txBody>
      </p:sp>
    </p:spTree>
    <p:extLst>
      <p:ext uri="{BB962C8B-B14F-4D97-AF65-F5344CB8AC3E}">
        <p14:creationId xmlns:p14="http://schemas.microsoft.com/office/powerpoint/2010/main" val="40459528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893FFC-D334-4F1F-929F-9E27F25633F6}"/>
              </a:ext>
            </a:extLst>
          </p:cNvPr>
          <p:cNvSpPr>
            <a:spLocks noGrp="1"/>
          </p:cNvSpPr>
          <p:nvPr>
            <p:ph type="ctrTitle"/>
          </p:nvPr>
        </p:nvSpPr>
        <p:spPr>
          <a:xfrm>
            <a:off x="252261" y="355281"/>
            <a:ext cx="11153676" cy="758456"/>
          </a:xfrm>
        </p:spPr>
        <p:txBody>
          <a:bodyPr>
            <a:normAutofit fontScale="90000"/>
          </a:bodyPr>
          <a:lstStyle/>
          <a:p>
            <a:pPr>
              <a:lnSpc>
                <a:spcPct val="160000"/>
              </a:lnSpc>
            </a:pPr>
            <a:r>
              <a:rPr lang="zh-CN" altLang="en-US" dirty="0"/>
              <a:t>网络设备远程配置方法</a:t>
            </a:r>
          </a:p>
        </p:txBody>
      </p:sp>
      <p:sp>
        <p:nvSpPr>
          <p:cNvPr id="3" name="文本框 2"/>
          <p:cNvSpPr txBox="1"/>
          <p:nvPr/>
        </p:nvSpPr>
        <p:spPr>
          <a:xfrm>
            <a:off x="806336" y="1255221"/>
            <a:ext cx="9792392" cy="646331"/>
          </a:xfrm>
          <a:prstGeom prst="rect">
            <a:avLst/>
          </a:prstGeom>
          <a:noFill/>
        </p:spPr>
        <p:txBody>
          <a:bodyPr wrap="square" rtlCol="0">
            <a:spAutoFit/>
          </a:bodyPr>
          <a:lstStyle/>
          <a:p>
            <a:r>
              <a:rPr lang="zh-CN" altLang="en-US" dirty="0"/>
              <a:t>开通工控汇聚交换机</a:t>
            </a:r>
            <a:r>
              <a:rPr lang="en-US" altLang="zh-CN" dirty="0"/>
              <a:t>H3C S7503E-M</a:t>
            </a:r>
            <a:r>
              <a:rPr lang="zh-CN" altLang="en-US" dirty="0"/>
              <a:t>的</a:t>
            </a:r>
            <a:r>
              <a:rPr lang="en-US" altLang="zh-CN" dirty="0"/>
              <a:t>WEB</a:t>
            </a:r>
            <a:r>
              <a:rPr lang="zh-CN" altLang="en-US" dirty="0"/>
              <a:t>功能，进行功能配置，见下图：</a:t>
            </a:r>
            <a:endParaRPr lang="en-US" altLang="zh-CN" dirty="0"/>
          </a:p>
          <a:p>
            <a:endParaRPr lang="zh-CN" altLang="en-US" dirty="0"/>
          </a:p>
        </p:txBody>
      </p:sp>
      <p:sp>
        <p:nvSpPr>
          <p:cNvPr id="6" name="文本框 5"/>
          <p:cNvSpPr txBox="1"/>
          <p:nvPr/>
        </p:nvSpPr>
        <p:spPr>
          <a:xfrm>
            <a:off x="322217" y="914400"/>
            <a:ext cx="11399520" cy="338554"/>
          </a:xfrm>
          <a:prstGeom prst="rect">
            <a:avLst/>
          </a:prstGeom>
          <a:noFill/>
        </p:spPr>
        <p:txBody>
          <a:bodyPr wrap="square" rtlCol="0">
            <a:spAutoFit/>
          </a:bodyPr>
          <a:lstStyle/>
          <a:p>
            <a:r>
              <a:rPr lang="en-US" altLang="zh-CN" sz="1600" dirty="0">
                <a:solidFill>
                  <a:srgbClr val="FF0000"/>
                </a:solidFill>
              </a:rPr>
              <a:t>3B</a:t>
            </a:r>
            <a:r>
              <a:rPr lang="zh-CN" altLang="en-US" sz="1600" dirty="0">
                <a:solidFill>
                  <a:srgbClr val="FF0000"/>
                </a:solidFill>
              </a:rPr>
              <a:t>网络应具有远程配置功能， 应具备带宽、规模、关键节点的扩展和升级功能</a:t>
            </a:r>
            <a:endParaRPr lang="zh-CN" altLang="en-US" sz="1600" dirty="0"/>
          </a:p>
        </p:txBody>
      </p:sp>
      <p:pic>
        <p:nvPicPr>
          <p:cNvPr id="7" name="图片 6">
            <a:extLst>
              <a:ext uri="{FF2B5EF4-FFF2-40B4-BE49-F238E27FC236}">
                <a16:creationId xmlns:a16="http://schemas.microsoft.com/office/drawing/2014/main" id="{BE141283-3D86-93CC-AC6E-0433EFFF3B0F}"/>
              </a:ext>
            </a:extLst>
          </p:cNvPr>
          <p:cNvPicPr>
            <a:picLocks noChangeAspect="1"/>
          </p:cNvPicPr>
          <p:nvPr/>
        </p:nvPicPr>
        <p:blipFill>
          <a:blip r:embed="rId2"/>
          <a:stretch>
            <a:fillRect/>
          </a:stretch>
        </p:blipFill>
        <p:spPr>
          <a:xfrm>
            <a:off x="322217" y="1901552"/>
            <a:ext cx="11416147" cy="4153560"/>
          </a:xfrm>
          <a:prstGeom prst="rect">
            <a:avLst/>
          </a:prstGeom>
        </p:spPr>
      </p:pic>
    </p:spTree>
    <p:extLst>
      <p:ext uri="{BB962C8B-B14F-4D97-AF65-F5344CB8AC3E}">
        <p14:creationId xmlns:p14="http://schemas.microsoft.com/office/powerpoint/2010/main" val="1025690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893FFC-D334-4F1F-929F-9E27F25633F6}"/>
              </a:ext>
            </a:extLst>
          </p:cNvPr>
          <p:cNvSpPr>
            <a:spLocks noGrp="1"/>
          </p:cNvSpPr>
          <p:nvPr>
            <p:ph type="ctrTitle"/>
          </p:nvPr>
        </p:nvSpPr>
        <p:spPr>
          <a:xfrm>
            <a:off x="252261" y="355281"/>
            <a:ext cx="11153676" cy="758456"/>
          </a:xfrm>
        </p:spPr>
        <p:txBody>
          <a:bodyPr>
            <a:normAutofit fontScale="90000"/>
          </a:bodyPr>
          <a:lstStyle/>
          <a:p>
            <a:pPr>
              <a:lnSpc>
                <a:spcPct val="160000"/>
              </a:lnSpc>
            </a:pPr>
            <a:r>
              <a:rPr lang="zh-CN" altLang="en-US" dirty="0"/>
              <a:t>网络设备远程配置方法</a:t>
            </a:r>
          </a:p>
        </p:txBody>
      </p:sp>
      <p:sp>
        <p:nvSpPr>
          <p:cNvPr id="3" name="文本框 2"/>
          <p:cNvSpPr txBox="1"/>
          <p:nvPr/>
        </p:nvSpPr>
        <p:spPr>
          <a:xfrm>
            <a:off x="872836" y="1255222"/>
            <a:ext cx="7150804" cy="646331"/>
          </a:xfrm>
          <a:prstGeom prst="rect">
            <a:avLst/>
          </a:prstGeom>
          <a:noFill/>
        </p:spPr>
        <p:txBody>
          <a:bodyPr wrap="none" rtlCol="0">
            <a:spAutoFit/>
          </a:bodyPr>
          <a:lstStyle/>
          <a:p>
            <a:r>
              <a:rPr lang="zh-CN" altLang="en-US" dirty="0"/>
              <a:t>开通</a:t>
            </a:r>
            <a:r>
              <a:rPr lang="en-US" altLang="zh-CN" dirty="0"/>
              <a:t>RG-NBC 256 WEB</a:t>
            </a:r>
            <a:r>
              <a:rPr lang="zh-CN" altLang="en-US" dirty="0"/>
              <a:t>管理功能，对交换机和</a:t>
            </a:r>
            <a:r>
              <a:rPr lang="en-US" altLang="zh-CN" dirty="0"/>
              <a:t>AP</a:t>
            </a:r>
            <a:r>
              <a:rPr lang="zh-CN" altLang="en-US" dirty="0"/>
              <a:t>进行远程管理，见下图</a:t>
            </a:r>
          </a:p>
          <a:p>
            <a:endParaRPr lang="zh-CN" altLang="en-US" dirty="0"/>
          </a:p>
        </p:txBody>
      </p:sp>
      <p:sp>
        <p:nvSpPr>
          <p:cNvPr id="7" name="文本框 6"/>
          <p:cNvSpPr txBox="1"/>
          <p:nvPr/>
        </p:nvSpPr>
        <p:spPr>
          <a:xfrm>
            <a:off x="322217" y="914400"/>
            <a:ext cx="11399520" cy="338554"/>
          </a:xfrm>
          <a:prstGeom prst="rect">
            <a:avLst/>
          </a:prstGeom>
          <a:noFill/>
        </p:spPr>
        <p:txBody>
          <a:bodyPr wrap="square" rtlCol="0">
            <a:spAutoFit/>
          </a:bodyPr>
          <a:lstStyle/>
          <a:p>
            <a:r>
              <a:rPr lang="en-US" altLang="zh-CN" sz="1600" dirty="0">
                <a:solidFill>
                  <a:srgbClr val="FF0000"/>
                </a:solidFill>
              </a:rPr>
              <a:t>3B</a:t>
            </a:r>
            <a:r>
              <a:rPr lang="zh-CN" altLang="en-US" sz="1600" dirty="0">
                <a:solidFill>
                  <a:srgbClr val="FF0000"/>
                </a:solidFill>
              </a:rPr>
              <a:t>网络应具有远程配置功能， 应具备带宽、规模、关键节点的扩展和升级功能</a:t>
            </a:r>
            <a:endParaRPr lang="zh-CN" altLang="en-US" sz="1600" dirty="0"/>
          </a:p>
        </p:txBody>
      </p:sp>
      <p:pic>
        <p:nvPicPr>
          <p:cNvPr id="5" name="图片 4">
            <a:extLst>
              <a:ext uri="{FF2B5EF4-FFF2-40B4-BE49-F238E27FC236}">
                <a16:creationId xmlns:a16="http://schemas.microsoft.com/office/drawing/2014/main" id="{4F755D8B-91CD-D5F6-0EC6-037E84F2A847}"/>
              </a:ext>
            </a:extLst>
          </p:cNvPr>
          <p:cNvPicPr>
            <a:picLocks noChangeAspect="1"/>
          </p:cNvPicPr>
          <p:nvPr/>
        </p:nvPicPr>
        <p:blipFill>
          <a:blip r:embed="rId2"/>
          <a:stretch>
            <a:fillRect/>
          </a:stretch>
        </p:blipFill>
        <p:spPr>
          <a:xfrm>
            <a:off x="613735" y="1812073"/>
            <a:ext cx="10964530" cy="4611029"/>
          </a:xfrm>
          <a:prstGeom prst="rect">
            <a:avLst/>
          </a:prstGeom>
        </p:spPr>
      </p:pic>
    </p:spTree>
    <p:extLst>
      <p:ext uri="{BB962C8B-B14F-4D97-AF65-F5344CB8AC3E}">
        <p14:creationId xmlns:p14="http://schemas.microsoft.com/office/powerpoint/2010/main" val="33230306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847412" y="2729284"/>
            <a:ext cx="5358848" cy="3792041"/>
          </a:xfrm>
          <a:prstGeom prst="rect">
            <a:avLst/>
          </a:prstGeom>
        </p:spPr>
      </p:pic>
      <p:sp>
        <p:nvSpPr>
          <p:cNvPr id="2" name="标题 1">
            <a:extLst>
              <a:ext uri="{FF2B5EF4-FFF2-40B4-BE49-F238E27FC236}">
                <a16:creationId xmlns:a16="http://schemas.microsoft.com/office/drawing/2014/main" id="{54893FFC-D334-4F1F-929F-9E27F25633F6}"/>
              </a:ext>
            </a:extLst>
          </p:cNvPr>
          <p:cNvSpPr>
            <a:spLocks noGrp="1"/>
          </p:cNvSpPr>
          <p:nvPr>
            <p:ph type="ctrTitle"/>
          </p:nvPr>
        </p:nvSpPr>
        <p:spPr>
          <a:xfrm>
            <a:off x="252261" y="355281"/>
            <a:ext cx="11839476" cy="758456"/>
          </a:xfrm>
        </p:spPr>
        <p:txBody>
          <a:bodyPr>
            <a:normAutofit fontScale="90000"/>
          </a:bodyPr>
          <a:lstStyle/>
          <a:p>
            <a:pPr>
              <a:lnSpc>
                <a:spcPct val="160000"/>
              </a:lnSpc>
            </a:pPr>
            <a:r>
              <a:rPr lang="zh-CN" altLang="en-US" dirty="0"/>
              <a:t>网络硬件的拓展升级能力</a:t>
            </a:r>
            <a:endParaRPr lang="en-US" altLang="zh-CN" dirty="0"/>
          </a:p>
        </p:txBody>
      </p:sp>
      <p:sp>
        <p:nvSpPr>
          <p:cNvPr id="3" name="文本框 2">
            <a:extLst>
              <a:ext uri="{FF2B5EF4-FFF2-40B4-BE49-F238E27FC236}">
                <a16:creationId xmlns:a16="http://schemas.microsoft.com/office/drawing/2014/main" id="{F37378B4-FA06-5E17-6BF8-14C0D62C8CBB}"/>
              </a:ext>
            </a:extLst>
          </p:cNvPr>
          <p:cNvSpPr txBox="1"/>
          <p:nvPr/>
        </p:nvSpPr>
        <p:spPr>
          <a:xfrm>
            <a:off x="566677" y="1159624"/>
            <a:ext cx="10015268" cy="3139321"/>
          </a:xfrm>
          <a:prstGeom prst="rect">
            <a:avLst/>
          </a:prstGeom>
          <a:noFill/>
        </p:spPr>
        <p:txBody>
          <a:bodyPr wrap="square" rtlCol="0">
            <a:spAutoFit/>
          </a:bodyPr>
          <a:lstStyle/>
          <a:p>
            <a:r>
              <a:rPr lang="zh-CN" altLang="en-US" dirty="0"/>
              <a:t>可以接受网络设备使用三层网络架构、可以不更换设备而拓展带宽规模，汇聚交换机</a:t>
            </a:r>
            <a:r>
              <a:rPr lang="en-US" altLang="zh-CN" dirty="0"/>
              <a:t> H3C S7503E-M</a:t>
            </a:r>
            <a:r>
              <a:rPr lang="zh-CN" altLang="en-US" dirty="0"/>
              <a:t>三层核心具备以上功能。</a:t>
            </a:r>
            <a:endParaRPr lang="en-US" altLang="zh-CN" dirty="0"/>
          </a:p>
          <a:p>
            <a:r>
              <a:rPr lang="zh-CN" altLang="en-US" dirty="0"/>
              <a:t>公司网络升级可使用设备有：超融合服务器、汇聚交换机</a:t>
            </a:r>
            <a:r>
              <a:rPr lang="en-US" altLang="zh-CN" dirty="0"/>
              <a:t> H3C S7503E-M</a:t>
            </a:r>
            <a:r>
              <a:rPr lang="zh-CN" altLang="en-US" dirty="0"/>
              <a:t>和冗余的网线</a:t>
            </a:r>
            <a:endParaRPr lang="en-US" altLang="zh-CN" dirty="0"/>
          </a:p>
          <a:p>
            <a:endParaRPr lang="en-US" altLang="zh-CN" dirty="0"/>
          </a:p>
          <a:p>
            <a:r>
              <a:rPr lang="zh-CN" altLang="en-US" dirty="0">
                <a:solidFill>
                  <a:srgbClr val="FF0000"/>
                </a:solidFill>
              </a:rPr>
              <a:t>超融合服务器</a:t>
            </a:r>
            <a:r>
              <a:rPr lang="zh-CN" altLang="en-US" dirty="0"/>
              <a:t>：现有三个节点，目前还有资源可调配，可在不关机的情况下增加</a:t>
            </a:r>
            <a:r>
              <a:rPr lang="en-US" altLang="zh-CN" dirty="0"/>
              <a:t>MES</a:t>
            </a:r>
            <a:r>
              <a:rPr lang="zh-CN" altLang="en-US" dirty="0"/>
              <a:t>服务器硬件资源，提升运算和存储能力。超融合服务器使用虚拟技术，可通过增加</a:t>
            </a:r>
            <a:r>
              <a:rPr lang="en-US" altLang="zh-CN" dirty="0"/>
              <a:t>CPU</a:t>
            </a:r>
            <a:r>
              <a:rPr lang="zh-CN" altLang="en-US" dirty="0"/>
              <a:t>、内存和硬盘进行扩容。</a:t>
            </a:r>
            <a:endParaRPr lang="en-US" altLang="zh-CN" dirty="0"/>
          </a:p>
          <a:p>
            <a:r>
              <a:rPr lang="zh-CN" altLang="en-US" dirty="0">
                <a:solidFill>
                  <a:srgbClr val="FF0000"/>
                </a:solidFill>
              </a:rPr>
              <a:t>汇聚交换机     </a:t>
            </a:r>
            <a:r>
              <a:rPr lang="zh-CN" altLang="en-US" dirty="0"/>
              <a:t>：双网络模块，现使用使用光口</a:t>
            </a:r>
            <a:r>
              <a:rPr lang="en-US" altLang="zh-CN" dirty="0"/>
              <a:t>20</a:t>
            </a:r>
            <a:r>
              <a:rPr lang="zh-CN" altLang="en-US" dirty="0"/>
              <a:t>组，还有</a:t>
            </a:r>
            <a:r>
              <a:rPr lang="en-US" altLang="zh-CN" dirty="0"/>
              <a:t>36</a:t>
            </a:r>
            <a:r>
              <a:rPr lang="zh-CN" altLang="en-US" dirty="0"/>
              <a:t>组，具备一倍以上扩容，属于三层交换机，现系统利用率</a:t>
            </a:r>
            <a:r>
              <a:rPr lang="en-US" altLang="zh-CN" dirty="0"/>
              <a:t>35%</a:t>
            </a:r>
            <a:r>
              <a:rPr lang="zh-CN" altLang="en-US" dirty="0"/>
              <a:t>，有较大的扩展空间。</a:t>
            </a:r>
            <a:endParaRPr lang="en-US" altLang="zh-CN" dirty="0"/>
          </a:p>
          <a:p>
            <a:r>
              <a:rPr lang="zh-CN" altLang="en-US" dirty="0">
                <a:solidFill>
                  <a:srgbClr val="FF0000"/>
                </a:solidFill>
              </a:rPr>
              <a:t>冗余的网线</a:t>
            </a:r>
            <a:r>
              <a:rPr lang="zh-CN" altLang="en-US" dirty="0"/>
              <a:t>：一期机房与二期机房使用</a:t>
            </a:r>
            <a:r>
              <a:rPr lang="en-US" altLang="zh-CN" dirty="0"/>
              <a:t>12</a:t>
            </a:r>
            <a:r>
              <a:rPr lang="zh-CN" altLang="en-US" dirty="0"/>
              <a:t>芯光纤连接，目前使用</a:t>
            </a:r>
            <a:r>
              <a:rPr lang="en-US" altLang="zh-CN" dirty="0"/>
              <a:t>4</a:t>
            </a:r>
            <a:r>
              <a:rPr lang="zh-CN" altLang="en-US" dirty="0"/>
              <a:t>芯，可支持两倍扩展。</a:t>
            </a:r>
            <a:endParaRPr lang="en-US" altLang="zh-CN" dirty="0"/>
          </a:p>
          <a:p>
            <a:endParaRPr lang="en-US" altLang="zh-CN" dirty="0"/>
          </a:p>
          <a:p>
            <a:endParaRPr lang="zh-CN" altLang="en-US" dirty="0"/>
          </a:p>
        </p:txBody>
      </p:sp>
      <p:pic>
        <p:nvPicPr>
          <p:cNvPr id="6" name="图片 5"/>
          <p:cNvPicPr>
            <a:picLocks noChangeAspect="1"/>
          </p:cNvPicPr>
          <p:nvPr/>
        </p:nvPicPr>
        <p:blipFill>
          <a:blip r:embed="rId3"/>
          <a:stretch>
            <a:fillRect/>
          </a:stretch>
        </p:blipFill>
        <p:spPr>
          <a:xfrm>
            <a:off x="1029129" y="4295235"/>
            <a:ext cx="3442598" cy="1921102"/>
          </a:xfrm>
          <a:prstGeom prst="rect">
            <a:avLst/>
          </a:prstGeom>
        </p:spPr>
      </p:pic>
      <p:sp>
        <p:nvSpPr>
          <p:cNvPr id="8" name="文本框 7"/>
          <p:cNvSpPr txBox="1"/>
          <p:nvPr/>
        </p:nvSpPr>
        <p:spPr>
          <a:xfrm>
            <a:off x="322217" y="914400"/>
            <a:ext cx="11399520" cy="338554"/>
          </a:xfrm>
          <a:prstGeom prst="rect">
            <a:avLst/>
          </a:prstGeom>
          <a:noFill/>
        </p:spPr>
        <p:txBody>
          <a:bodyPr wrap="square" rtlCol="0">
            <a:spAutoFit/>
          </a:bodyPr>
          <a:lstStyle/>
          <a:p>
            <a:r>
              <a:rPr lang="en-US" altLang="zh-CN" sz="1600" dirty="0">
                <a:solidFill>
                  <a:srgbClr val="FF0000"/>
                </a:solidFill>
              </a:rPr>
              <a:t>3B</a:t>
            </a:r>
            <a:r>
              <a:rPr lang="zh-CN" altLang="en-US" sz="1600" dirty="0">
                <a:solidFill>
                  <a:srgbClr val="FF0000"/>
                </a:solidFill>
              </a:rPr>
              <a:t>网络应具有远程配置功能， 应具备带宽、规模、关键节点的扩展和升级功能</a:t>
            </a:r>
            <a:endParaRPr lang="zh-CN" altLang="en-US" sz="1600" dirty="0"/>
          </a:p>
        </p:txBody>
      </p:sp>
    </p:spTree>
    <p:extLst>
      <p:ext uri="{BB962C8B-B14F-4D97-AF65-F5344CB8AC3E}">
        <p14:creationId xmlns:p14="http://schemas.microsoft.com/office/powerpoint/2010/main" val="24681513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17B5A-52C1-7694-61DD-39BF15C11808}"/>
              </a:ext>
            </a:extLst>
          </p:cNvPr>
          <p:cNvSpPr>
            <a:spLocks noGrp="1"/>
          </p:cNvSpPr>
          <p:nvPr>
            <p:ph type="ctrTitle"/>
          </p:nvPr>
        </p:nvSpPr>
        <p:spPr/>
        <p:txBody>
          <a:bodyPr>
            <a:normAutofit/>
          </a:bodyPr>
          <a:lstStyle/>
          <a:p>
            <a:r>
              <a:rPr lang="zh-CN" altLang="en-US" dirty="0"/>
              <a:t>网络数据传输完整性保障方法</a:t>
            </a:r>
          </a:p>
        </p:txBody>
      </p:sp>
      <p:sp>
        <p:nvSpPr>
          <p:cNvPr id="3" name="文本框 2">
            <a:extLst>
              <a:ext uri="{FF2B5EF4-FFF2-40B4-BE49-F238E27FC236}">
                <a16:creationId xmlns:a16="http://schemas.microsoft.com/office/drawing/2014/main" id="{C591877F-B133-7010-D4EB-DE0EE36F9F84}"/>
              </a:ext>
            </a:extLst>
          </p:cNvPr>
          <p:cNvSpPr txBox="1"/>
          <p:nvPr/>
        </p:nvSpPr>
        <p:spPr>
          <a:xfrm>
            <a:off x="541739" y="1113737"/>
            <a:ext cx="10015268" cy="4031873"/>
          </a:xfrm>
          <a:prstGeom prst="rect">
            <a:avLst/>
          </a:prstGeom>
          <a:noFill/>
        </p:spPr>
        <p:txBody>
          <a:bodyPr wrap="square" rtlCol="0">
            <a:spAutoFit/>
          </a:bodyPr>
          <a:lstStyle/>
          <a:p>
            <a:endParaRPr lang="en-US" altLang="zh-CN" sz="1600" dirty="0"/>
          </a:p>
          <a:p>
            <a:r>
              <a:rPr lang="zh-CN" altLang="en-US" sz="1600" dirty="0"/>
              <a:t>硬件上；网络传输类型为</a:t>
            </a:r>
            <a:r>
              <a:rPr lang="en-US" altLang="zh-CN" sz="1600" dirty="0"/>
              <a:t>TCP/IP, TCP/IP</a:t>
            </a:r>
            <a:r>
              <a:rPr lang="zh-CN" altLang="en-US" sz="1600" dirty="0"/>
              <a:t>协议是保证网络数据信息及时、完整传输的重要的协议，可保障数据完整性。核心交换机到各汇聚交换机都是双光纤冗余，核心交换机（</a:t>
            </a:r>
            <a:r>
              <a:rPr lang="en-US" altLang="zh-CN" sz="1600" dirty="0"/>
              <a:t> H3C S7503E-M </a:t>
            </a:r>
            <a:r>
              <a:rPr lang="zh-CN" altLang="en-US" sz="1600" dirty="0"/>
              <a:t>）配合双模块，具备网络冗余，线路有管道保护，防止断网。汇聚交换机</a:t>
            </a:r>
            <a:r>
              <a:rPr lang="en-US" altLang="zh-CN" sz="1600" dirty="0"/>
              <a:t>H3C S7503E-M</a:t>
            </a:r>
            <a:r>
              <a:rPr lang="zh-CN" altLang="en-US" sz="1600" dirty="0"/>
              <a:t>支持硬件级加密技术</a:t>
            </a:r>
            <a:r>
              <a:rPr lang="en-US" altLang="zh-CN" sz="1600" dirty="0" err="1"/>
              <a:t>Macsec</a:t>
            </a:r>
            <a:r>
              <a:rPr lang="zh-CN" altLang="en-US" sz="1600" dirty="0"/>
              <a:t>技术（</a:t>
            </a:r>
            <a:r>
              <a:rPr lang="en-US" altLang="zh-CN" sz="1600" dirty="0"/>
              <a:t>802.1ae</a:t>
            </a:r>
            <a:r>
              <a:rPr lang="zh-CN" altLang="en-US" sz="1600" dirty="0"/>
              <a:t>），区别于传统端到端基础应用层保护的软加密技术，</a:t>
            </a:r>
            <a:r>
              <a:rPr lang="en-US" altLang="zh-CN" sz="1600" dirty="0" err="1"/>
              <a:t>Macsec</a:t>
            </a:r>
            <a:r>
              <a:rPr lang="zh-CN" altLang="en-US" sz="1600" dirty="0"/>
              <a:t>通过鉴别数据源的密码技术保护管理桥接网络和其他数据的控制协议，保护信息完整并提供再保护和保密服务。通过确认由该站发来的帧，可根源上保护</a:t>
            </a:r>
            <a:r>
              <a:rPr lang="en-US" altLang="zh-CN" sz="1600" dirty="0"/>
              <a:t>2</a:t>
            </a:r>
            <a:r>
              <a:rPr lang="zh-CN" altLang="en-US" sz="1600" dirty="0"/>
              <a:t>层协议不受到攻击。</a:t>
            </a:r>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p:txBody>
      </p:sp>
      <p:pic>
        <p:nvPicPr>
          <p:cNvPr id="4" name="图片 3"/>
          <p:cNvPicPr>
            <a:picLocks noChangeAspect="1"/>
          </p:cNvPicPr>
          <p:nvPr/>
        </p:nvPicPr>
        <p:blipFill>
          <a:blip r:embed="rId2"/>
          <a:stretch>
            <a:fillRect/>
          </a:stretch>
        </p:blipFill>
        <p:spPr>
          <a:xfrm>
            <a:off x="989862" y="3195723"/>
            <a:ext cx="4211480" cy="2540058"/>
          </a:xfrm>
          <a:prstGeom prst="rect">
            <a:avLst/>
          </a:prstGeom>
        </p:spPr>
      </p:pic>
      <p:pic>
        <p:nvPicPr>
          <p:cNvPr id="5" name="图片 4"/>
          <p:cNvPicPr>
            <a:picLocks noChangeAspect="1"/>
          </p:cNvPicPr>
          <p:nvPr/>
        </p:nvPicPr>
        <p:blipFill>
          <a:blip r:embed="rId3"/>
          <a:stretch>
            <a:fillRect/>
          </a:stretch>
        </p:blipFill>
        <p:spPr>
          <a:xfrm>
            <a:off x="5490820" y="3231056"/>
            <a:ext cx="4508505" cy="2504725"/>
          </a:xfrm>
          <a:prstGeom prst="rect">
            <a:avLst/>
          </a:prstGeom>
        </p:spPr>
      </p:pic>
      <p:sp>
        <p:nvSpPr>
          <p:cNvPr id="7" name="矩形 6"/>
          <p:cNvSpPr/>
          <p:nvPr/>
        </p:nvSpPr>
        <p:spPr>
          <a:xfrm>
            <a:off x="541739" y="841565"/>
            <a:ext cx="4810932" cy="369332"/>
          </a:xfrm>
          <a:prstGeom prst="rect">
            <a:avLst/>
          </a:prstGeom>
        </p:spPr>
        <p:txBody>
          <a:bodyPr wrap="none">
            <a:spAutoFit/>
          </a:bodyPr>
          <a:lstStyle/>
          <a:p>
            <a:r>
              <a:rPr lang="en-US" altLang="zh-CN" dirty="0">
                <a:solidFill>
                  <a:srgbClr val="FF0000"/>
                </a:solidFill>
              </a:rPr>
              <a:t>3C</a:t>
            </a:r>
            <a:r>
              <a:rPr lang="zh-CN" altLang="en-US" dirty="0">
                <a:solidFill>
                  <a:srgbClr val="FF0000"/>
                </a:solidFill>
              </a:rPr>
              <a:t>网络应能够保障关键业务数据传输的完整性</a:t>
            </a:r>
            <a:endParaRPr lang="zh-CN" altLang="en-US" dirty="0"/>
          </a:p>
        </p:txBody>
      </p:sp>
    </p:spTree>
    <p:extLst>
      <p:ext uri="{BB962C8B-B14F-4D97-AF65-F5344CB8AC3E}">
        <p14:creationId xmlns:p14="http://schemas.microsoft.com/office/powerpoint/2010/main" val="22071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5D8733-FDF8-53CA-C247-E56AF5623019}"/>
              </a:ext>
            </a:extLst>
          </p:cNvPr>
          <p:cNvSpPr>
            <a:spLocks noGrp="1"/>
          </p:cNvSpPr>
          <p:nvPr>
            <p:ph type="ctrTitle"/>
          </p:nvPr>
        </p:nvSpPr>
        <p:spPr/>
        <p:txBody>
          <a:bodyPr/>
          <a:lstStyle/>
          <a:p>
            <a:r>
              <a:rPr lang="zh-CN" altLang="en-US" dirty="0"/>
              <a:t>网络数据传输完整性保障方法</a:t>
            </a:r>
          </a:p>
        </p:txBody>
      </p:sp>
      <p:sp>
        <p:nvSpPr>
          <p:cNvPr id="4" name="文本框 3">
            <a:extLst>
              <a:ext uri="{FF2B5EF4-FFF2-40B4-BE49-F238E27FC236}">
                <a16:creationId xmlns:a16="http://schemas.microsoft.com/office/drawing/2014/main" id="{66B975D4-B79D-E8EB-BE5F-1B8C6DEEB8AB}"/>
              </a:ext>
            </a:extLst>
          </p:cNvPr>
          <p:cNvSpPr txBox="1"/>
          <p:nvPr/>
        </p:nvSpPr>
        <p:spPr>
          <a:xfrm>
            <a:off x="369686" y="1056601"/>
            <a:ext cx="11401136" cy="1600438"/>
          </a:xfrm>
          <a:prstGeom prst="rect">
            <a:avLst/>
          </a:prstGeom>
          <a:noFill/>
        </p:spPr>
        <p:txBody>
          <a:bodyPr wrap="square">
            <a:spAutoFit/>
          </a:bodyPr>
          <a:lstStyle/>
          <a:p>
            <a:r>
              <a:rPr lang="zh-CN" altLang="en-US" sz="1800" dirty="0"/>
              <a:t>软件：</a:t>
            </a:r>
            <a:r>
              <a:rPr lang="zh-CN" altLang="en-US" sz="1600" dirty="0"/>
              <a:t>使用云智慧基础设施监控系统，监控对象包含以下内容</a:t>
            </a:r>
            <a:r>
              <a:rPr lang="en-US" altLang="zh-CN" sz="1600" dirty="0"/>
              <a:t>IT </a:t>
            </a:r>
            <a:r>
              <a:rPr lang="zh-CN" altLang="en-US" sz="1600" dirty="0"/>
              <a:t>基础设施的全部内容，例如路由器、交换机、防火墙、</a:t>
            </a:r>
            <a:r>
              <a:rPr lang="en-US" altLang="zh-CN" sz="1600" dirty="0"/>
              <a:t>VPN </a:t>
            </a:r>
            <a:r>
              <a:rPr lang="zh-CN" altLang="en-US" sz="1600" dirty="0"/>
              <a:t>等安全设备，</a:t>
            </a:r>
            <a:r>
              <a:rPr lang="en-US" altLang="zh-CN" sz="1600" dirty="0"/>
              <a:t>Windows</a:t>
            </a:r>
            <a:r>
              <a:rPr lang="zh-CN" altLang="en-US" sz="1600" dirty="0"/>
              <a:t>、</a:t>
            </a:r>
            <a:r>
              <a:rPr lang="en-US" altLang="zh-CN" sz="1600" dirty="0"/>
              <a:t>Linux</a:t>
            </a:r>
            <a:r>
              <a:rPr lang="zh-CN" altLang="en-US" sz="1600" dirty="0"/>
              <a:t>等操作系统、</a:t>
            </a:r>
            <a:r>
              <a:rPr lang="en-US" altLang="zh-CN" sz="1600" dirty="0"/>
              <a:t>EMC</a:t>
            </a:r>
            <a:r>
              <a:rPr lang="zh-CN" altLang="en-US" sz="1600" dirty="0"/>
              <a:t>、</a:t>
            </a:r>
            <a:r>
              <a:rPr lang="en-US" altLang="zh-CN" sz="1600" dirty="0"/>
              <a:t>IBM</a:t>
            </a:r>
            <a:r>
              <a:rPr lang="zh-CN" altLang="en-US" sz="1600" dirty="0"/>
              <a:t>、</a:t>
            </a:r>
            <a:r>
              <a:rPr lang="en-US" altLang="zh-CN" sz="1600" dirty="0"/>
              <a:t>Hitachi </a:t>
            </a:r>
            <a:r>
              <a:rPr lang="zh-CN" altLang="en-US" sz="1600" dirty="0"/>
              <a:t>等存储、服务器硬件环境、</a:t>
            </a:r>
            <a:r>
              <a:rPr lang="en-US" altLang="zh-CN" sz="1600" dirty="0" err="1"/>
              <a:t>SqlServer</a:t>
            </a:r>
            <a:r>
              <a:rPr lang="zh-CN" altLang="en-US" sz="1600" dirty="0"/>
              <a:t>等数据库、</a:t>
            </a:r>
            <a:r>
              <a:rPr lang="en-US" altLang="zh-CN" sz="1600" dirty="0"/>
              <a:t>WebLogic</a:t>
            </a:r>
            <a:r>
              <a:rPr lang="zh-CN" altLang="en-US" sz="1600" dirty="0"/>
              <a:t>、</a:t>
            </a:r>
            <a:r>
              <a:rPr lang="en-US" altLang="zh-CN" sz="1600" dirty="0"/>
              <a:t>WebSphere </a:t>
            </a:r>
            <a:r>
              <a:rPr lang="zh-CN" altLang="en-US" sz="1600" dirty="0"/>
              <a:t>等中间件，</a:t>
            </a:r>
            <a:r>
              <a:rPr lang="en-US" altLang="zh-CN" sz="1600" dirty="0"/>
              <a:t>VMware</a:t>
            </a:r>
            <a:r>
              <a:rPr lang="zh-CN" altLang="en-US" sz="1600" dirty="0"/>
              <a:t>、</a:t>
            </a:r>
            <a:r>
              <a:rPr lang="en-US" altLang="zh-CN" sz="1600" dirty="0" err="1"/>
              <a:t>Ctrix</a:t>
            </a:r>
            <a:r>
              <a:rPr lang="zh-CN" altLang="en-US" sz="1600" dirty="0"/>
              <a:t>、</a:t>
            </a:r>
            <a:r>
              <a:rPr lang="en-US" altLang="zh-CN" sz="1600" dirty="0"/>
              <a:t>Hyper-V </a:t>
            </a:r>
            <a:r>
              <a:rPr lang="zh-CN" altLang="en-US" sz="1600" dirty="0"/>
              <a:t>虚拟化、用户相关的应用于软件等资源。能及时发现及报警网络设备及线路的故障信息，能够在故障发生</a:t>
            </a:r>
            <a:r>
              <a:rPr lang="en-US" altLang="zh-CN" sz="1600" dirty="0"/>
              <a:t>/</a:t>
            </a:r>
            <a:r>
              <a:rPr lang="zh-CN" altLang="en-US" sz="1600" dirty="0"/>
              <a:t>即将发生前通知相关运维人员，提前定位、提前制定解决计划、提前处理。有效防渗透和保障数据传输的完整性；并提供相应的监控视图。通过网络性能的统计分析，实现对网络链路、网络设备的性能参数进行采集记录，并整理分析，从而协助管理员客观真实的了解网络运行，监控各种网络设备实时运行的状态及提供的各种网络服务的质量。</a:t>
            </a:r>
          </a:p>
        </p:txBody>
      </p:sp>
      <p:sp>
        <p:nvSpPr>
          <p:cNvPr id="5" name="文本框 4"/>
          <p:cNvSpPr txBox="1"/>
          <p:nvPr/>
        </p:nvSpPr>
        <p:spPr>
          <a:xfrm>
            <a:off x="618309" y="874913"/>
            <a:ext cx="11383150" cy="338554"/>
          </a:xfrm>
          <a:prstGeom prst="rect">
            <a:avLst/>
          </a:prstGeom>
          <a:noFill/>
        </p:spPr>
        <p:txBody>
          <a:bodyPr wrap="square" rtlCol="0">
            <a:spAutoFit/>
          </a:bodyPr>
          <a:lstStyle/>
          <a:p>
            <a:r>
              <a:rPr lang="en-US" altLang="zh-CN" sz="1600" dirty="0">
                <a:solidFill>
                  <a:srgbClr val="FF0000"/>
                </a:solidFill>
              </a:rPr>
              <a:t>3C</a:t>
            </a:r>
            <a:r>
              <a:rPr lang="zh-CN" altLang="en-US" sz="1600" dirty="0">
                <a:solidFill>
                  <a:srgbClr val="FF0000"/>
                </a:solidFill>
              </a:rPr>
              <a:t>网络应能够保障关键业务数据传输的完整性</a:t>
            </a:r>
            <a:endParaRPr lang="zh-CN" altLang="en-US" sz="1600" dirty="0"/>
          </a:p>
        </p:txBody>
      </p:sp>
      <p:pic>
        <p:nvPicPr>
          <p:cNvPr id="7" name="图片 6">
            <a:extLst>
              <a:ext uri="{FF2B5EF4-FFF2-40B4-BE49-F238E27FC236}">
                <a16:creationId xmlns:a16="http://schemas.microsoft.com/office/drawing/2014/main" id="{E111C5F6-5220-F136-9F98-BCB80FCF7CD9}"/>
              </a:ext>
            </a:extLst>
          </p:cNvPr>
          <p:cNvPicPr>
            <a:picLocks noChangeAspect="1"/>
          </p:cNvPicPr>
          <p:nvPr/>
        </p:nvPicPr>
        <p:blipFill>
          <a:blip r:embed="rId2"/>
          <a:stretch>
            <a:fillRect/>
          </a:stretch>
        </p:blipFill>
        <p:spPr>
          <a:xfrm>
            <a:off x="1623861" y="2657039"/>
            <a:ext cx="7772400" cy="4079725"/>
          </a:xfrm>
          <a:prstGeom prst="rect">
            <a:avLst/>
          </a:prstGeom>
        </p:spPr>
      </p:pic>
    </p:spTree>
    <p:extLst>
      <p:ext uri="{BB962C8B-B14F-4D97-AF65-F5344CB8AC3E}">
        <p14:creationId xmlns:p14="http://schemas.microsoft.com/office/powerpoint/2010/main" val="21189480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17B5A-52C1-7694-61DD-39BF15C11808}"/>
              </a:ext>
            </a:extLst>
          </p:cNvPr>
          <p:cNvSpPr>
            <a:spLocks noGrp="1"/>
          </p:cNvSpPr>
          <p:nvPr>
            <p:ph type="ctrTitle"/>
          </p:nvPr>
        </p:nvSpPr>
        <p:spPr/>
        <p:txBody>
          <a:bodyPr>
            <a:normAutofit/>
          </a:bodyPr>
          <a:lstStyle/>
          <a:p>
            <a:r>
              <a:rPr lang="zh-CN" altLang="en-US" dirty="0"/>
              <a:t>网络数据传输完整性保障方法</a:t>
            </a:r>
          </a:p>
        </p:txBody>
      </p:sp>
      <p:sp>
        <p:nvSpPr>
          <p:cNvPr id="3" name="文本框 2">
            <a:extLst>
              <a:ext uri="{FF2B5EF4-FFF2-40B4-BE49-F238E27FC236}">
                <a16:creationId xmlns:a16="http://schemas.microsoft.com/office/drawing/2014/main" id="{C591877F-B133-7010-D4EB-DE0EE36F9F84}"/>
              </a:ext>
            </a:extLst>
          </p:cNvPr>
          <p:cNvSpPr txBox="1"/>
          <p:nvPr/>
        </p:nvSpPr>
        <p:spPr>
          <a:xfrm>
            <a:off x="541739" y="1113737"/>
            <a:ext cx="10015268" cy="1077218"/>
          </a:xfrm>
          <a:prstGeom prst="rect">
            <a:avLst/>
          </a:prstGeom>
          <a:noFill/>
        </p:spPr>
        <p:txBody>
          <a:bodyPr wrap="square" rtlCol="0">
            <a:spAutoFit/>
          </a:bodyPr>
          <a:lstStyle/>
          <a:p>
            <a:r>
              <a:rPr lang="zh-CN" altLang="en-US" sz="1600" dirty="0"/>
              <a:t>软件：</a:t>
            </a:r>
            <a:endParaRPr lang="en-US" altLang="zh-CN" sz="1600" dirty="0"/>
          </a:p>
          <a:p>
            <a:r>
              <a:rPr lang="zh-CN" altLang="en-US" sz="1600" dirty="0"/>
              <a:t>网络传输类型为</a:t>
            </a:r>
            <a:r>
              <a:rPr lang="en-US" altLang="zh-CN" sz="1600" dirty="0"/>
              <a:t>TCP/IP, TCP/IP</a:t>
            </a:r>
            <a:r>
              <a:rPr lang="zh-CN" altLang="en-US" sz="1600" dirty="0"/>
              <a:t>协议是保证网络数据信息及时、完整传输的重要的协议</a:t>
            </a:r>
            <a:r>
              <a:rPr lang="en-US" altLang="zh-CN" sz="1600" dirty="0"/>
              <a:t>,</a:t>
            </a:r>
            <a:r>
              <a:rPr lang="zh-CN" altLang="en-US" sz="1600" dirty="0"/>
              <a:t>可保障数据完整性。</a:t>
            </a:r>
            <a:endParaRPr lang="en-US" altLang="zh-CN" sz="1600" dirty="0"/>
          </a:p>
          <a:p>
            <a:r>
              <a:rPr lang="zh-CN" altLang="en-US" sz="1600" dirty="0"/>
              <a:t>易美</a:t>
            </a:r>
            <a:r>
              <a:rPr lang="en-US" altLang="zh-CN" sz="1600" dirty="0"/>
              <a:t>ERP</a:t>
            </a:r>
            <a:r>
              <a:rPr lang="zh-CN" altLang="en-US" sz="1600" dirty="0"/>
              <a:t>用的是</a:t>
            </a:r>
            <a:r>
              <a:rPr lang="en-US" altLang="zh-CN" sz="1600" dirty="0"/>
              <a:t>TLS1.2</a:t>
            </a:r>
            <a:r>
              <a:rPr lang="zh-CN" altLang="en-US" sz="1600" dirty="0"/>
              <a:t>传输协议，有</a:t>
            </a:r>
            <a:r>
              <a:rPr lang="en-US" altLang="zh-CN" sz="1600" dirty="0"/>
              <a:t>AEAD</a:t>
            </a:r>
            <a:r>
              <a:rPr lang="zh-CN" altLang="en-US" sz="1600" dirty="0"/>
              <a:t>和</a:t>
            </a:r>
            <a:r>
              <a:rPr lang="en-US" altLang="zh-CN" sz="1600" dirty="0"/>
              <a:t>DES</a:t>
            </a:r>
            <a:r>
              <a:rPr lang="zh-CN" altLang="en-US" sz="1600" dirty="0"/>
              <a:t>加密措施、数据校验措施是</a:t>
            </a:r>
            <a:r>
              <a:rPr lang="en-US" altLang="zh-CN" sz="1600" dirty="0"/>
              <a:t>AEAD,</a:t>
            </a:r>
            <a:r>
              <a:rPr lang="zh-CN" altLang="en-US" sz="1600" dirty="0"/>
              <a:t>有效保障数据完整性，确保数据准确无误，为企业经营计划和</a:t>
            </a:r>
            <a:r>
              <a:rPr lang="en-US" altLang="zh-CN" sz="1600" dirty="0"/>
              <a:t> </a:t>
            </a:r>
            <a:r>
              <a:rPr lang="zh-CN" altLang="en-US" sz="1600" dirty="0"/>
              <a:t>决策提供数据支持。</a:t>
            </a:r>
          </a:p>
        </p:txBody>
      </p:sp>
      <p:sp>
        <p:nvSpPr>
          <p:cNvPr id="7" name="矩形 6"/>
          <p:cNvSpPr/>
          <p:nvPr/>
        </p:nvSpPr>
        <p:spPr>
          <a:xfrm>
            <a:off x="541739" y="841565"/>
            <a:ext cx="4810932" cy="369332"/>
          </a:xfrm>
          <a:prstGeom prst="rect">
            <a:avLst/>
          </a:prstGeom>
        </p:spPr>
        <p:txBody>
          <a:bodyPr wrap="none">
            <a:spAutoFit/>
          </a:bodyPr>
          <a:lstStyle/>
          <a:p>
            <a:r>
              <a:rPr lang="en-US" altLang="zh-CN" dirty="0">
                <a:solidFill>
                  <a:srgbClr val="FF0000"/>
                </a:solidFill>
              </a:rPr>
              <a:t>3C</a:t>
            </a:r>
            <a:r>
              <a:rPr lang="zh-CN" altLang="en-US" dirty="0">
                <a:solidFill>
                  <a:srgbClr val="FF0000"/>
                </a:solidFill>
              </a:rPr>
              <a:t>网络应能够保障关键业务数据传输的完整性</a:t>
            </a:r>
            <a:endParaRPr lang="zh-CN" altLang="en-US" dirty="0"/>
          </a:p>
        </p:txBody>
      </p:sp>
      <p:pic>
        <p:nvPicPr>
          <p:cNvPr id="9" name="图片 8">
            <a:extLst>
              <a:ext uri="{FF2B5EF4-FFF2-40B4-BE49-F238E27FC236}">
                <a16:creationId xmlns:a16="http://schemas.microsoft.com/office/drawing/2014/main" id="{EE6E554B-9911-B3BD-4539-BD099C7F6D34}"/>
              </a:ext>
            </a:extLst>
          </p:cNvPr>
          <p:cNvPicPr>
            <a:picLocks noChangeAspect="1"/>
          </p:cNvPicPr>
          <p:nvPr/>
        </p:nvPicPr>
        <p:blipFill>
          <a:blip r:embed="rId2"/>
          <a:stretch>
            <a:fillRect/>
          </a:stretch>
        </p:blipFill>
        <p:spPr>
          <a:xfrm>
            <a:off x="380999" y="2221027"/>
            <a:ext cx="10659427" cy="3354583"/>
          </a:xfrm>
          <a:prstGeom prst="rect">
            <a:avLst/>
          </a:prstGeom>
        </p:spPr>
      </p:pic>
    </p:spTree>
    <p:extLst>
      <p:ext uri="{BB962C8B-B14F-4D97-AF65-F5344CB8AC3E}">
        <p14:creationId xmlns:p14="http://schemas.microsoft.com/office/powerpoint/2010/main" val="1336264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217B5A-52C1-7694-61DD-39BF15C11808}"/>
              </a:ext>
            </a:extLst>
          </p:cNvPr>
          <p:cNvSpPr>
            <a:spLocks noGrp="1"/>
          </p:cNvSpPr>
          <p:nvPr>
            <p:ph type="ctrTitle"/>
          </p:nvPr>
        </p:nvSpPr>
        <p:spPr/>
        <p:txBody>
          <a:bodyPr>
            <a:normAutofit/>
          </a:bodyPr>
          <a:lstStyle/>
          <a:p>
            <a:r>
              <a:rPr lang="zh-CN" altLang="en-US" dirty="0"/>
              <a:t>网络数据传输完整性保障方法</a:t>
            </a:r>
          </a:p>
        </p:txBody>
      </p:sp>
      <p:sp>
        <p:nvSpPr>
          <p:cNvPr id="3" name="文本框 2">
            <a:extLst>
              <a:ext uri="{FF2B5EF4-FFF2-40B4-BE49-F238E27FC236}">
                <a16:creationId xmlns:a16="http://schemas.microsoft.com/office/drawing/2014/main" id="{C591877F-B133-7010-D4EB-DE0EE36F9F84}"/>
              </a:ext>
            </a:extLst>
          </p:cNvPr>
          <p:cNvSpPr txBox="1"/>
          <p:nvPr/>
        </p:nvSpPr>
        <p:spPr>
          <a:xfrm>
            <a:off x="541739" y="1113737"/>
            <a:ext cx="10015268" cy="830997"/>
          </a:xfrm>
          <a:prstGeom prst="rect">
            <a:avLst/>
          </a:prstGeom>
          <a:noFill/>
        </p:spPr>
        <p:txBody>
          <a:bodyPr wrap="square" rtlCol="0">
            <a:spAutoFit/>
          </a:bodyPr>
          <a:lstStyle/>
          <a:p>
            <a:r>
              <a:rPr lang="en-US" altLang="zh-CN" sz="1600" b="1" dirty="0"/>
              <a:t>VPN</a:t>
            </a:r>
            <a:r>
              <a:rPr lang="en-US" altLang="zh-CN" sz="1600" dirty="0"/>
              <a:t>:</a:t>
            </a:r>
          </a:p>
          <a:p>
            <a:r>
              <a:rPr lang="zh-CN" altLang="en-US" sz="1600" dirty="0"/>
              <a:t>集团内部通过深信服</a:t>
            </a:r>
            <a:r>
              <a:rPr lang="en-US" altLang="zh-CN" sz="1600" dirty="0"/>
              <a:t>AF-1000 L4470</a:t>
            </a:r>
            <a:r>
              <a:rPr lang="zh-CN" altLang="en-US" sz="1600" dirty="0"/>
              <a:t>防火墙的</a:t>
            </a:r>
            <a:r>
              <a:rPr lang="en-US" altLang="zh-CN" sz="1600" dirty="0"/>
              <a:t>VPN</a:t>
            </a:r>
            <a:r>
              <a:rPr lang="zh-CN" altLang="en-US" sz="1600" dirty="0"/>
              <a:t>功能进行数据交换，协议类型为</a:t>
            </a:r>
            <a:r>
              <a:rPr lang="en-US" altLang="zh-CN" sz="1600" dirty="0"/>
              <a:t>IPSec,</a:t>
            </a:r>
            <a:r>
              <a:rPr lang="zh-CN" altLang="en-US" sz="1600" dirty="0"/>
              <a:t>传输类型为</a:t>
            </a:r>
            <a:r>
              <a:rPr lang="en-US" altLang="zh-CN" sz="1600" dirty="0"/>
              <a:t>TCP/IP,</a:t>
            </a:r>
            <a:r>
              <a:rPr lang="zh-CN" altLang="en-US" sz="1600" dirty="0"/>
              <a:t>龙南出口线路为双线路冗余设置，有效保障数据完整性。</a:t>
            </a:r>
          </a:p>
        </p:txBody>
      </p:sp>
      <p:sp>
        <p:nvSpPr>
          <p:cNvPr id="9" name="矩形 8"/>
          <p:cNvSpPr/>
          <p:nvPr/>
        </p:nvSpPr>
        <p:spPr>
          <a:xfrm>
            <a:off x="541739" y="858983"/>
            <a:ext cx="4810932" cy="369332"/>
          </a:xfrm>
          <a:prstGeom prst="rect">
            <a:avLst/>
          </a:prstGeom>
        </p:spPr>
        <p:txBody>
          <a:bodyPr wrap="none">
            <a:spAutoFit/>
          </a:bodyPr>
          <a:lstStyle/>
          <a:p>
            <a:r>
              <a:rPr lang="en-US" altLang="zh-CN" dirty="0">
                <a:solidFill>
                  <a:srgbClr val="FF0000"/>
                </a:solidFill>
              </a:rPr>
              <a:t>3C</a:t>
            </a:r>
            <a:r>
              <a:rPr lang="zh-CN" altLang="en-US" dirty="0">
                <a:solidFill>
                  <a:srgbClr val="FF0000"/>
                </a:solidFill>
              </a:rPr>
              <a:t>网络应能够保障关键业务数据传输的完整性</a:t>
            </a:r>
            <a:endParaRPr lang="zh-CN" altLang="en-US" dirty="0"/>
          </a:p>
        </p:txBody>
      </p:sp>
      <p:pic>
        <p:nvPicPr>
          <p:cNvPr id="5" name="图片 4">
            <a:extLst>
              <a:ext uri="{FF2B5EF4-FFF2-40B4-BE49-F238E27FC236}">
                <a16:creationId xmlns:a16="http://schemas.microsoft.com/office/drawing/2014/main" id="{D7565CCA-E8EE-A3D2-03C1-627F91F67A3E}"/>
              </a:ext>
            </a:extLst>
          </p:cNvPr>
          <p:cNvPicPr>
            <a:picLocks noChangeAspect="1"/>
          </p:cNvPicPr>
          <p:nvPr/>
        </p:nvPicPr>
        <p:blipFill>
          <a:blip r:embed="rId2"/>
          <a:stretch>
            <a:fillRect/>
          </a:stretch>
        </p:blipFill>
        <p:spPr>
          <a:xfrm>
            <a:off x="1864112" y="1944734"/>
            <a:ext cx="7772400" cy="4871281"/>
          </a:xfrm>
          <a:prstGeom prst="rect">
            <a:avLst/>
          </a:prstGeom>
        </p:spPr>
      </p:pic>
    </p:spTree>
    <p:extLst>
      <p:ext uri="{BB962C8B-B14F-4D97-AF65-F5344CB8AC3E}">
        <p14:creationId xmlns:p14="http://schemas.microsoft.com/office/powerpoint/2010/main" val="2640559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 y="367546"/>
            <a:ext cx="12187299" cy="6857071"/>
          </a:xfrm>
          <a:prstGeom prst="rect">
            <a:avLst/>
          </a:prstGeom>
        </p:spPr>
      </p:pic>
      <p:sp>
        <p:nvSpPr>
          <p:cNvPr id="10" name="TextBox 9"/>
          <p:cNvSpPr txBox="1"/>
          <p:nvPr/>
        </p:nvSpPr>
        <p:spPr>
          <a:xfrm>
            <a:off x="7527413" y="2065492"/>
            <a:ext cx="3937483" cy="1230461"/>
          </a:xfrm>
          <a:prstGeom prst="rect">
            <a:avLst/>
          </a:prstGeom>
          <a:noFill/>
        </p:spPr>
        <p:txBody>
          <a:bodyPr wrap="none" lIns="121854" tIns="60926" rIns="121854" bIns="60926" rtlCol="0">
            <a:spAutoFit/>
          </a:bodyPr>
          <a:lstStyle/>
          <a:p>
            <a:pPr algn="r" defTabSz="1219225">
              <a:defRPr/>
            </a:pPr>
            <a:r>
              <a:rPr lang="zh-CN" altLang="en-US" sz="7196" b="1" dirty="0">
                <a:solidFill>
                  <a:srgbClr val="0070C0"/>
                </a:solidFill>
                <a:latin typeface="微软雅黑" panose="020B0503020204020204" pitchFamily="34" charset="-122"/>
                <a:ea typeface="微软雅黑" panose="020B0503020204020204" pitchFamily="34" charset="-122"/>
              </a:rPr>
              <a:t>谢谢观看</a:t>
            </a:r>
          </a:p>
        </p:txBody>
      </p:sp>
      <p:cxnSp>
        <p:nvCxnSpPr>
          <p:cNvPr id="11" name="直接连接符 10"/>
          <p:cNvCxnSpPr/>
          <p:nvPr/>
        </p:nvCxnSpPr>
        <p:spPr>
          <a:xfrm>
            <a:off x="5324449" y="3604116"/>
            <a:ext cx="6025774"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716757" y="3796082"/>
            <a:ext cx="2748376" cy="615164"/>
          </a:xfrm>
          <a:prstGeom prst="rect">
            <a:avLst/>
          </a:prstGeom>
          <a:noFill/>
        </p:spPr>
        <p:txBody>
          <a:bodyPr wrap="none" lIns="121854" tIns="60926" rIns="121854" bIns="60926" rtlCol="0">
            <a:spAutoFit/>
          </a:bodyPr>
          <a:lstStyle/>
          <a:p>
            <a:pPr lvl="0" algn="r"/>
            <a:r>
              <a:rPr lang="en-US" altLang="zh-CN" sz="3198" b="1" dirty="0">
                <a:solidFill>
                  <a:prstClr val="black">
                    <a:lumMod val="75000"/>
                    <a:lumOff val="25000"/>
                  </a:prstClr>
                </a:solidFill>
                <a:latin typeface="微软雅黑" panose="020B0503020204020204" pitchFamily="34" charset="-122"/>
                <a:ea typeface="微软雅黑" panose="020B0503020204020204" pitchFamily="34" charset="-122"/>
              </a:rPr>
              <a:t>XXX</a:t>
            </a:r>
            <a:r>
              <a:rPr lang="zh-CN" altLang="en-US" sz="3198" b="1" dirty="0">
                <a:solidFill>
                  <a:prstClr val="black">
                    <a:lumMod val="75000"/>
                    <a:lumOff val="25000"/>
                  </a:prstClr>
                </a:solidFill>
                <a:latin typeface="微软雅黑" panose="020B0503020204020204" pitchFamily="34" charset="-122"/>
                <a:ea typeface="微软雅黑" panose="020B0503020204020204" pitchFamily="34" charset="-122"/>
              </a:rPr>
              <a:t>有限公司</a:t>
            </a:r>
          </a:p>
        </p:txBody>
      </p:sp>
    </p:spTree>
    <p:extLst>
      <p:ext uri="{BB962C8B-B14F-4D97-AF65-F5344CB8AC3E}">
        <p14:creationId xmlns:p14="http://schemas.microsoft.com/office/powerpoint/2010/main" val="31093870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par>
                          <p:cTn id="18" fill="hold">
                            <p:stCondLst>
                              <p:cond delay="16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15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0034" y="406237"/>
            <a:ext cx="5181877" cy="639747"/>
            <a:chOff x="6339097" y="1573726"/>
            <a:chExt cx="3744416" cy="511504"/>
          </a:xfrm>
        </p:grpSpPr>
        <p:sp>
          <p:nvSpPr>
            <p:cNvPr id="10" name="圆角矩形 68"/>
            <p:cNvSpPr/>
            <p:nvPr/>
          </p:nvSpPr>
          <p:spPr>
            <a:xfrm>
              <a:off x="6339097"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7" tIns="60948" rIns="121897" bIns="60948" anchor="ctr"/>
            <a:lstStyle/>
            <a:p>
              <a:pPr algn="ctr">
                <a:defRPr/>
              </a:pPr>
              <a:endParaRPr lang="zh-CN" altLang="en-US" sz="3598" dirty="0">
                <a:latin typeface="+mj-lt"/>
                <a:ea typeface="Arial Unicode MS" panose="020B0604020202020204" pitchFamily="34" charset="-122"/>
                <a:cs typeface="Arial Unicode MS" panose="020B0604020202020204" pitchFamily="34" charset="-122"/>
              </a:endParaRPr>
            </a:p>
          </p:txBody>
        </p:sp>
        <p:sp>
          <p:nvSpPr>
            <p:cNvPr id="3" name="矩形 2"/>
            <p:cNvSpPr/>
            <p:nvPr/>
          </p:nvSpPr>
          <p:spPr>
            <a:xfrm>
              <a:off x="6465585" y="1633604"/>
              <a:ext cx="3617928" cy="319668"/>
            </a:xfrm>
            <a:prstGeom prst="rect">
              <a:avLst/>
            </a:prstGeom>
          </p:spPr>
          <p:txBody>
            <a:bodyPr wrap="square" lIns="121897" tIns="60948" rIns="121897" bIns="60948">
              <a:spAutoFit/>
            </a:bodyPr>
            <a:lstStyle/>
            <a:p>
              <a:pPr>
                <a:defRPr/>
              </a:pPr>
              <a:r>
                <a:rPr lang="zh-CN" altLang="en-US" sz="1799"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标准要求</a:t>
              </a:r>
              <a:endParaRPr lang="en-US" altLang="zh-CN" sz="1799"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grpSp>
      <p:graphicFrame>
        <p:nvGraphicFramePr>
          <p:cNvPr id="11" name="表格 3"/>
          <p:cNvGraphicFramePr>
            <a:graphicFrameLocks noGrp="1"/>
          </p:cNvGraphicFramePr>
          <p:nvPr>
            <p:custDataLst>
              <p:tags r:id="rId1"/>
            </p:custDataLst>
            <p:extLst>
              <p:ext uri="{D42A27DB-BD31-4B8C-83A1-F6EECF244321}">
                <p14:modId xmlns:p14="http://schemas.microsoft.com/office/powerpoint/2010/main" val="2172751838"/>
              </p:ext>
            </p:extLst>
          </p:nvPr>
        </p:nvGraphicFramePr>
        <p:xfrm>
          <a:off x="338359" y="1341855"/>
          <a:ext cx="11227400" cy="5215052"/>
        </p:xfrm>
        <a:graphic>
          <a:graphicData uri="http://schemas.openxmlformats.org/drawingml/2006/table">
            <a:tbl>
              <a:tblPr firstRow="1" bandRow="1">
                <a:tableStyleId>{5940675A-B579-460E-94D1-54222C63F5DA}</a:tableStyleId>
              </a:tblPr>
              <a:tblGrid>
                <a:gridCol w="2806850">
                  <a:extLst>
                    <a:ext uri="{9D8B030D-6E8A-4147-A177-3AD203B41FA5}">
                      <a16:colId xmlns:a16="http://schemas.microsoft.com/office/drawing/2014/main" val="20000"/>
                    </a:ext>
                  </a:extLst>
                </a:gridCol>
                <a:gridCol w="2806850">
                  <a:extLst>
                    <a:ext uri="{9D8B030D-6E8A-4147-A177-3AD203B41FA5}">
                      <a16:colId xmlns:a16="http://schemas.microsoft.com/office/drawing/2014/main" val="20001"/>
                    </a:ext>
                  </a:extLst>
                </a:gridCol>
                <a:gridCol w="2806850">
                  <a:extLst>
                    <a:ext uri="{9D8B030D-6E8A-4147-A177-3AD203B41FA5}">
                      <a16:colId xmlns:a16="http://schemas.microsoft.com/office/drawing/2014/main" val="20002"/>
                    </a:ext>
                  </a:extLst>
                </a:gridCol>
                <a:gridCol w="2806850">
                  <a:extLst>
                    <a:ext uri="{9D8B030D-6E8A-4147-A177-3AD203B41FA5}">
                      <a16:colId xmlns:a16="http://schemas.microsoft.com/office/drawing/2014/main" val="20003"/>
                    </a:ext>
                  </a:extLst>
                </a:gridCol>
              </a:tblGrid>
              <a:tr h="396034">
                <a:tc>
                  <a:txBody>
                    <a:bodyPr/>
                    <a:lstStyle/>
                    <a:p>
                      <a:pPr algn="l"/>
                      <a:r>
                        <a:rPr lang="zh-CN" altLang="en-US" sz="2000" dirty="0"/>
                        <a:t>能力域</a:t>
                      </a:r>
                    </a:p>
                  </a:txBody>
                  <a:tcPr marL="91392" marR="91392" marT="45696" marB="45696" anchor="ctr"/>
                </a:tc>
                <a:tc>
                  <a:txBody>
                    <a:bodyPr/>
                    <a:lstStyle/>
                    <a:p>
                      <a:pPr algn="l"/>
                      <a:r>
                        <a:rPr lang="zh-CN" altLang="en-US" sz="2000" dirty="0"/>
                        <a:t>一级</a:t>
                      </a:r>
                    </a:p>
                  </a:txBody>
                  <a:tcPr marL="91392" marR="91392" marT="45696" marB="45696" anchor="ctr"/>
                </a:tc>
                <a:tc>
                  <a:txBody>
                    <a:bodyPr/>
                    <a:lstStyle/>
                    <a:p>
                      <a:pPr algn="l"/>
                      <a:r>
                        <a:rPr lang="zh-CN" altLang="en-US" sz="2000" dirty="0"/>
                        <a:t>二级</a:t>
                      </a:r>
                    </a:p>
                  </a:txBody>
                  <a:tcPr marL="91392" marR="91392" marT="45696" marB="45696" anchor="ctr"/>
                </a:tc>
                <a:tc>
                  <a:txBody>
                    <a:bodyPr/>
                    <a:lstStyle/>
                    <a:p>
                      <a:pPr algn="l"/>
                      <a:r>
                        <a:rPr lang="zh-CN" altLang="en-US" sz="2000" dirty="0"/>
                        <a:t>三级</a:t>
                      </a:r>
                    </a:p>
                  </a:txBody>
                  <a:tcPr marL="91392" marR="91392" marT="45696" marB="45696" anchor="ctr"/>
                </a:tc>
                <a:extLst>
                  <a:ext uri="{0D108BD9-81ED-4DB2-BD59-A6C34878D82A}">
                    <a16:rowId xmlns:a16="http://schemas.microsoft.com/office/drawing/2014/main" val="10000"/>
                  </a:ext>
                </a:extLst>
              </a:tr>
              <a:tr h="4818860">
                <a:tc>
                  <a:txBody>
                    <a:bodyPr/>
                    <a:lstStyle/>
                    <a:p>
                      <a:pPr algn="l"/>
                      <a:r>
                        <a:rPr lang="zh-CN" altLang="en-US" sz="2000" dirty="0"/>
                        <a:t>网络</a:t>
                      </a:r>
                    </a:p>
                  </a:txBody>
                  <a:tcPr marL="91392" marR="91392" marT="45696" marB="45696" anchor="ctr"/>
                </a:tc>
                <a:tc>
                  <a:txBody>
                    <a:bodyPr/>
                    <a:lstStyle/>
                    <a:p>
                      <a:pPr marL="0" indent="0" algn="l">
                        <a:buNone/>
                      </a:pPr>
                      <a:r>
                        <a:rPr lang="en-US" altLang="zh-CN" sz="2000" dirty="0"/>
                        <a:t>a) </a:t>
                      </a:r>
                      <a:r>
                        <a:rPr lang="zh-CN" altLang="en-US" sz="2000" dirty="0"/>
                        <a:t>应实现办公网络覆盖</a:t>
                      </a:r>
                      <a:endParaRPr lang="en-US" altLang="zh-CN" sz="2000" dirty="0"/>
                    </a:p>
                  </a:txBody>
                  <a:tcPr marL="91392" marR="91392" marT="45696" marB="45696" anchor="ctr"/>
                </a:tc>
                <a:tc>
                  <a:txBody>
                    <a:bodyPr/>
                    <a:lstStyle/>
                    <a:p>
                      <a:pPr marL="0" indent="0" algn="l">
                        <a:buNone/>
                      </a:pPr>
                      <a:r>
                        <a:rPr lang="en-US" altLang="zh-CN" sz="2000" dirty="0"/>
                        <a:t>a) </a:t>
                      </a:r>
                      <a:r>
                        <a:rPr lang="zh-CN" altLang="en-US" sz="2000" dirty="0"/>
                        <a:t>应实现工业控制网络和生产网络覆盖</a:t>
                      </a:r>
                    </a:p>
                  </a:txBody>
                  <a:tcPr marL="91392" marR="91392" marT="45696" marB="45696" anchor="ctr" anchorCtr="1"/>
                </a:tc>
                <a:tc>
                  <a:txBody>
                    <a:bodyPr/>
                    <a:lstStyle/>
                    <a:p>
                      <a:pPr marL="457200" indent="-457200" algn="l">
                        <a:buAutoNum type="alphaLcParenR"/>
                      </a:pPr>
                      <a:r>
                        <a:rPr lang="zh-CN" altLang="en-US" sz="2000" dirty="0"/>
                        <a:t>应建立工业控制网络、生产 网络和办公网络的防护措施</a:t>
                      </a:r>
                      <a:r>
                        <a:rPr lang="en-US" altLang="zh-CN" sz="2000" dirty="0"/>
                        <a:t>,</a:t>
                      </a:r>
                      <a:r>
                        <a:rPr lang="zh-CN" altLang="en-US" sz="2000" dirty="0"/>
                        <a:t>包括不限于网络安全隔离、授权访问等手段</a:t>
                      </a:r>
                      <a:r>
                        <a:rPr lang="en-US" altLang="zh-CN" sz="2000" dirty="0"/>
                        <a:t>;</a:t>
                      </a:r>
                    </a:p>
                    <a:p>
                      <a:pPr marL="457200" indent="-457200" algn="l">
                        <a:buAutoNum type="alphaLcParenR"/>
                      </a:pPr>
                      <a:r>
                        <a:rPr lang="en-US" altLang="zh-CN" sz="2000" dirty="0"/>
                        <a:t> </a:t>
                      </a:r>
                      <a:r>
                        <a:rPr lang="zh-CN" altLang="en-US" sz="2000" dirty="0"/>
                        <a:t>网络应具有远程配置功能， 应具备带宽、规模、关键节点的扩展和升级功能</a:t>
                      </a:r>
                      <a:r>
                        <a:rPr lang="en-US" altLang="zh-CN" sz="2000" dirty="0"/>
                        <a:t>;</a:t>
                      </a:r>
                    </a:p>
                    <a:p>
                      <a:pPr marL="457200" indent="-457200" algn="l">
                        <a:buAutoNum type="alphaLcParenR"/>
                      </a:pPr>
                      <a:r>
                        <a:rPr lang="en-US" altLang="zh-CN" sz="2000" dirty="0"/>
                        <a:t> </a:t>
                      </a:r>
                      <a:r>
                        <a:rPr lang="zh-CN" altLang="en-US" sz="2000" dirty="0"/>
                        <a:t>网络应能够保障关键业务数据传输的完整性</a:t>
                      </a:r>
                    </a:p>
                  </a:txBody>
                  <a:tcPr marL="91392" marR="91392" marT="45696" marB="45696" anchor="ctr" anchorCtr="1"/>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066975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DF64F7-D3F2-43D2-9B25-1E24CB80DDAE}"/>
              </a:ext>
            </a:extLst>
          </p:cNvPr>
          <p:cNvSpPr>
            <a:spLocks noGrp="1"/>
          </p:cNvSpPr>
          <p:nvPr>
            <p:ph type="ctrTitle"/>
          </p:nvPr>
        </p:nvSpPr>
        <p:spPr/>
        <p:txBody>
          <a:bodyPr/>
          <a:lstStyle/>
          <a:p>
            <a:r>
              <a:rPr lang="zh-CN" altLang="en-US" dirty="0"/>
              <a:t>目录</a:t>
            </a:r>
          </a:p>
        </p:txBody>
      </p:sp>
      <p:sp>
        <p:nvSpPr>
          <p:cNvPr id="3" name="内容占位符 2">
            <a:extLst>
              <a:ext uri="{FF2B5EF4-FFF2-40B4-BE49-F238E27FC236}">
                <a16:creationId xmlns:a16="http://schemas.microsoft.com/office/drawing/2014/main" id="{4850D6F8-C882-4D99-BDBF-964479F450C9}"/>
              </a:ext>
            </a:extLst>
          </p:cNvPr>
          <p:cNvSpPr>
            <a:spLocks noGrp="1"/>
          </p:cNvSpPr>
          <p:nvPr>
            <p:ph idx="1"/>
          </p:nvPr>
        </p:nvSpPr>
        <p:spPr>
          <a:xfrm>
            <a:off x="1041990" y="1379058"/>
            <a:ext cx="10361428" cy="5259592"/>
          </a:xfrm>
        </p:spPr>
        <p:txBody>
          <a:bodyPr>
            <a:normAutofit/>
          </a:bodyPr>
          <a:lstStyle/>
          <a:p>
            <a:pPr marL="457200" indent="-457200">
              <a:lnSpc>
                <a:spcPct val="160000"/>
              </a:lnSpc>
              <a:buFont typeface="+mj-lt"/>
              <a:buAutoNum type="arabicPeriod"/>
            </a:pPr>
            <a:r>
              <a:rPr lang="zh-CN" altLang="en-US" dirty="0"/>
              <a:t>网络拓扑图</a:t>
            </a:r>
            <a:r>
              <a:rPr lang="en-US" altLang="zh-CN" dirty="0">
                <a:solidFill>
                  <a:srgbClr val="FF0000"/>
                </a:solidFill>
              </a:rPr>
              <a:t>2A</a:t>
            </a:r>
          </a:p>
          <a:p>
            <a:pPr marL="457200" indent="-457200">
              <a:lnSpc>
                <a:spcPct val="160000"/>
              </a:lnSpc>
              <a:buFont typeface="+mj-lt"/>
              <a:buAutoNum type="arabicPeriod"/>
            </a:pPr>
            <a:r>
              <a:rPr lang="zh-CN" altLang="en-US" dirty="0"/>
              <a:t>网络设备、线路情况介绍</a:t>
            </a:r>
            <a:r>
              <a:rPr lang="en-US" altLang="zh-CN" dirty="0">
                <a:solidFill>
                  <a:srgbClr val="FF0000"/>
                </a:solidFill>
              </a:rPr>
              <a:t>2A</a:t>
            </a:r>
          </a:p>
          <a:p>
            <a:pPr marL="457200" indent="-457200">
              <a:lnSpc>
                <a:spcPct val="160000"/>
              </a:lnSpc>
              <a:buFont typeface="+mj-lt"/>
              <a:buAutoNum type="arabicPeriod"/>
            </a:pPr>
            <a:r>
              <a:rPr lang="zh-CN" altLang="en-US" dirty="0"/>
              <a:t>工控网、生产网网络安全隔离方法</a:t>
            </a:r>
            <a:r>
              <a:rPr lang="en-US" altLang="zh-CN" dirty="0">
                <a:solidFill>
                  <a:srgbClr val="FF0000"/>
                </a:solidFill>
              </a:rPr>
              <a:t>3A</a:t>
            </a:r>
          </a:p>
          <a:p>
            <a:pPr marL="457200" indent="-457200">
              <a:lnSpc>
                <a:spcPct val="160000"/>
              </a:lnSpc>
              <a:buFont typeface="+mj-lt"/>
              <a:buAutoNum type="arabicPeriod"/>
            </a:pPr>
            <a:r>
              <a:rPr lang="zh-CN" altLang="en-US" dirty="0"/>
              <a:t>网络设备远程配置方法</a:t>
            </a:r>
            <a:r>
              <a:rPr lang="en-US" altLang="zh-CN" dirty="0">
                <a:solidFill>
                  <a:srgbClr val="FF0000"/>
                </a:solidFill>
              </a:rPr>
              <a:t>3B</a:t>
            </a:r>
          </a:p>
          <a:p>
            <a:pPr marL="457200" indent="-457200">
              <a:lnSpc>
                <a:spcPct val="160000"/>
              </a:lnSpc>
              <a:buFont typeface="+mj-lt"/>
              <a:buAutoNum type="arabicPeriod"/>
            </a:pPr>
            <a:r>
              <a:rPr lang="zh-CN" altLang="en-US" dirty="0"/>
              <a:t>网络硬件的拓展升级能力</a:t>
            </a:r>
            <a:r>
              <a:rPr lang="en-US" altLang="zh-CN" dirty="0">
                <a:solidFill>
                  <a:srgbClr val="FF0000"/>
                </a:solidFill>
              </a:rPr>
              <a:t>3B</a:t>
            </a:r>
          </a:p>
          <a:p>
            <a:pPr marL="457200" indent="-457200">
              <a:lnSpc>
                <a:spcPct val="160000"/>
              </a:lnSpc>
              <a:buFont typeface="+mj-lt"/>
              <a:buAutoNum type="arabicPeriod"/>
            </a:pPr>
            <a:r>
              <a:rPr lang="zh-CN" altLang="en-US" dirty="0"/>
              <a:t>网络数据传输完整性保障方法</a:t>
            </a:r>
            <a:r>
              <a:rPr lang="en-US" altLang="zh-CN" dirty="0">
                <a:solidFill>
                  <a:srgbClr val="FF0000"/>
                </a:solidFill>
              </a:rPr>
              <a:t>3C</a:t>
            </a:r>
          </a:p>
        </p:txBody>
      </p:sp>
    </p:spTree>
    <p:extLst>
      <p:ext uri="{BB962C8B-B14F-4D97-AF65-F5344CB8AC3E}">
        <p14:creationId xmlns:p14="http://schemas.microsoft.com/office/powerpoint/2010/main" val="2760284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893FFC-D334-4F1F-929F-9E27F25633F6}"/>
              </a:ext>
            </a:extLst>
          </p:cNvPr>
          <p:cNvSpPr>
            <a:spLocks noGrp="1"/>
          </p:cNvSpPr>
          <p:nvPr>
            <p:ph type="ctrTitle"/>
          </p:nvPr>
        </p:nvSpPr>
        <p:spPr/>
        <p:txBody>
          <a:bodyPr>
            <a:normAutofit fontScale="90000"/>
          </a:bodyPr>
          <a:lstStyle/>
          <a:p>
            <a:pPr>
              <a:lnSpc>
                <a:spcPct val="160000"/>
              </a:lnSpc>
            </a:pPr>
            <a:r>
              <a:rPr lang="zh-CN" altLang="en-US" dirty="0"/>
              <a:t>网络拓扑图及公司网络情况描述    </a:t>
            </a:r>
            <a:endParaRPr lang="en-US" altLang="zh-CN" dirty="0"/>
          </a:p>
        </p:txBody>
      </p:sp>
      <p:sp>
        <p:nvSpPr>
          <p:cNvPr id="5" name="文本框 4"/>
          <p:cNvSpPr txBox="1"/>
          <p:nvPr/>
        </p:nvSpPr>
        <p:spPr>
          <a:xfrm>
            <a:off x="618308" y="938510"/>
            <a:ext cx="3709852" cy="584775"/>
          </a:xfrm>
          <a:prstGeom prst="rect">
            <a:avLst/>
          </a:prstGeom>
          <a:noFill/>
        </p:spPr>
        <p:txBody>
          <a:bodyPr wrap="square" rtlCol="0">
            <a:spAutoFit/>
          </a:bodyPr>
          <a:lstStyle/>
          <a:p>
            <a:r>
              <a:rPr lang="en-US" altLang="zh-CN" sz="1600" dirty="0">
                <a:solidFill>
                  <a:srgbClr val="FF0000"/>
                </a:solidFill>
              </a:rPr>
              <a:t>2A</a:t>
            </a:r>
            <a:r>
              <a:rPr lang="zh-CN" altLang="en-US" sz="1600" dirty="0">
                <a:solidFill>
                  <a:srgbClr val="FF0000"/>
                </a:solidFill>
              </a:rPr>
              <a:t>应实现工业控制网络和生产网络覆盖</a:t>
            </a:r>
            <a:endParaRPr lang="en-US" altLang="zh-CN" sz="1600" dirty="0">
              <a:solidFill>
                <a:srgbClr val="FF0000"/>
              </a:solidFill>
            </a:endParaRPr>
          </a:p>
          <a:p>
            <a:endParaRPr lang="zh-CN" altLang="en-US" sz="1600" dirty="0"/>
          </a:p>
        </p:txBody>
      </p:sp>
      <p:sp>
        <p:nvSpPr>
          <p:cNvPr id="3" name="矩形 2">
            <a:extLst>
              <a:ext uri="{FF2B5EF4-FFF2-40B4-BE49-F238E27FC236}">
                <a16:creationId xmlns:a16="http://schemas.microsoft.com/office/drawing/2014/main" id="{69BF916B-2583-A5EC-FA39-09B32321F8B1}"/>
              </a:ext>
            </a:extLst>
          </p:cNvPr>
          <p:cNvSpPr/>
          <p:nvPr/>
        </p:nvSpPr>
        <p:spPr>
          <a:xfrm>
            <a:off x="1984917" y="1523285"/>
            <a:ext cx="7738946" cy="41036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dirty="0"/>
              <a:t>网络拓扑图</a:t>
            </a:r>
          </a:p>
        </p:txBody>
      </p:sp>
    </p:spTree>
    <p:extLst>
      <p:ext uri="{BB962C8B-B14F-4D97-AF65-F5344CB8AC3E}">
        <p14:creationId xmlns:p14="http://schemas.microsoft.com/office/powerpoint/2010/main" val="37410260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893FFC-D334-4F1F-929F-9E27F25633F6}"/>
              </a:ext>
            </a:extLst>
          </p:cNvPr>
          <p:cNvSpPr>
            <a:spLocks noGrp="1"/>
          </p:cNvSpPr>
          <p:nvPr>
            <p:ph type="ctrTitle"/>
          </p:nvPr>
        </p:nvSpPr>
        <p:spPr/>
        <p:txBody>
          <a:bodyPr>
            <a:normAutofit fontScale="90000"/>
          </a:bodyPr>
          <a:lstStyle/>
          <a:p>
            <a:pPr>
              <a:lnSpc>
                <a:spcPct val="160000"/>
              </a:lnSpc>
            </a:pPr>
            <a:r>
              <a:rPr lang="zh-CN" altLang="en-US" dirty="0"/>
              <a:t>网络拓扑图及公司网络情况描述</a:t>
            </a:r>
            <a:endParaRPr lang="en-US" altLang="zh-CN" dirty="0"/>
          </a:p>
        </p:txBody>
      </p:sp>
      <p:sp>
        <p:nvSpPr>
          <p:cNvPr id="5" name="文本框 4"/>
          <p:cNvSpPr txBox="1"/>
          <p:nvPr/>
        </p:nvSpPr>
        <p:spPr>
          <a:xfrm>
            <a:off x="644431" y="1010245"/>
            <a:ext cx="10916603" cy="5863144"/>
          </a:xfrm>
          <a:prstGeom prst="rect">
            <a:avLst/>
          </a:prstGeom>
          <a:noFill/>
        </p:spPr>
        <p:txBody>
          <a:bodyPr wrap="square" rtlCol="0">
            <a:spAutoFit/>
          </a:bodyPr>
          <a:lstStyle/>
          <a:p>
            <a:r>
              <a:rPr lang="en-US" altLang="zh-CN" sz="1700" dirty="0"/>
              <a:t>XXX</a:t>
            </a:r>
            <a:r>
              <a:rPr lang="zh-CN" altLang="en-US" sz="1700" dirty="0"/>
              <a:t>公司网络简介：</a:t>
            </a:r>
            <a:endParaRPr lang="en-US" altLang="zh-CN" sz="1700" dirty="0"/>
          </a:p>
          <a:p>
            <a:r>
              <a:rPr lang="en-US" altLang="zh-CN" sz="1700" dirty="0"/>
              <a:t>XXX</a:t>
            </a:r>
            <a:r>
              <a:rPr lang="zh-CN" altLang="en-US" sz="1700" dirty="0"/>
              <a:t>有两个机房，分别为</a:t>
            </a:r>
            <a:r>
              <a:rPr lang="en-US" altLang="zh-CN" sz="1700" dirty="0"/>
              <a:t>1</a:t>
            </a:r>
            <a:r>
              <a:rPr lang="zh-CN" altLang="en-US" sz="1700" dirty="0"/>
              <a:t>期和</a:t>
            </a:r>
            <a:r>
              <a:rPr lang="en-US" altLang="zh-CN" sz="1700" dirty="0"/>
              <a:t>2</a:t>
            </a:r>
            <a:r>
              <a:rPr lang="zh-CN" altLang="en-US" sz="1700" dirty="0"/>
              <a:t>期机房，</a:t>
            </a:r>
            <a:r>
              <a:rPr lang="en-US" altLang="zh-CN" dirty="0"/>
              <a:t> </a:t>
            </a:r>
            <a:r>
              <a:rPr lang="zh-CN" altLang="en-US" dirty="0"/>
              <a:t>传输协议</a:t>
            </a:r>
            <a:r>
              <a:rPr lang="zh-CN" altLang="en-US" sz="1700" dirty="0"/>
              <a:t>为</a:t>
            </a:r>
            <a:r>
              <a:rPr lang="en-US" altLang="zh-CN" sz="1700" dirty="0"/>
              <a:t>TCP/IP </a:t>
            </a:r>
            <a:r>
              <a:rPr lang="zh-CN" altLang="en-US" sz="1700" dirty="0"/>
              <a:t>。</a:t>
            </a:r>
            <a:endParaRPr lang="en-US" altLang="zh-CN" sz="1700" dirty="0"/>
          </a:p>
          <a:p>
            <a:r>
              <a:rPr lang="en-US" altLang="zh-CN" sz="1700" dirty="0"/>
              <a:t>1. 1</a:t>
            </a:r>
            <a:r>
              <a:rPr lang="zh-CN" altLang="en-US" sz="1700" dirty="0"/>
              <a:t>期机房与</a:t>
            </a:r>
            <a:r>
              <a:rPr lang="en-US" altLang="zh-CN" sz="1700" dirty="0"/>
              <a:t>Interner</a:t>
            </a:r>
            <a:r>
              <a:rPr lang="zh-CN" altLang="en-US" sz="1700" dirty="0"/>
              <a:t>相连，通过深信服防火墙对网络进行防护，保障网络安全，防火墙的</a:t>
            </a:r>
            <a:r>
              <a:rPr lang="en-US" altLang="zh-CN" sz="1700" dirty="0"/>
              <a:t>VPN</a:t>
            </a:r>
            <a:r>
              <a:rPr lang="zh-CN" altLang="en-US" sz="1700" dirty="0"/>
              <a:t>功能进行数据交换，协议类型为</a:t>
            </a:r>
            <a:r>
              <a:rPr lang="en-US" altLang="zh-CN" sz="1700" dirty="0"/>
              <a:t>IPSec,</a:t>
            </a:r>
            <a:r>
              <a:rPr lang="zh-CN" altLang="en-US" sz="1700" dirty="0"/>
              <a:t>传输类型为</a:t>
            </a:r>
            <a:r>
              <a:rPr lang="en-US" altLang="zh-CN" sz="1700" dirty="0"/>
              <a:t>TCP/IP,</a:t>
            </a:r>
            <a:r>
              <a:rPr lang="zh-CN" altLang="en-US" sz="1700" dirty="0"/>
              <a:t> 出口线路为双线路冗余设置，有效保障数据完整性；。</a:t>
            </a:r>
            <a:endParaRPr lang="en-US" altLang="zh-CN" sz="1700" dirty="0"/>
          </a:p>
          <a:p>
            <a:r>
              <a:rPr lang="en-US" altLang="zh-CN" sz="1700" dirty="0"/>
              <a:t>2. </a:t>
            </a:r>
            <a:r>
              <a:rPr lang="zh-CN" altLang="en-US" sz="1700" dirty="0"/>
              <a:t>下一级接入核心交换机，通过划分</a:t>
            </a:r>
            <a:r>
              <a:rPr lang="en-US" altLang="zh-CN" sz="1700" dirty="0"/>
              <a:t>VLAN</a:t>
            </a:r>
            <a:r>
              <a:rPr lang="zh-CN" altLang="en-US" sz="1700" dirty="0"/>
              <a:t>和</a:t>
            </a:r>
            <a:r>
              <a:rPr lang="en-US" altLang="zh-CN" sz="1700" dirty="0"/>
              <a:t>Qos</a:t>
            </a:r>
            <a:r>
              <a:rPr lang="zh-CN" altLang="en-US" sz="1700" dirty="0"/>
              <a:t>技术对流量和资源进行均衡和有效隔离。办公网汇聚交换机按功能属性划分</a:t>
            </a:r>
            <a:r>
              <a:rPr lang="en-US" altLang="zh-CN" sz="1700" dirty="0"/>
              <a:t>VLAN</a:t>
            </a:r>
            <a:r>
              <a:rPr lang="zh-CN" altLang="en-US" sz="1700" dirty="0"/>
              <a:t>；控制办公网络各接口的流量，达到工业控制网络优先保障；通过</a:t>
            </a:r>
            <a:r>
              <a:rPr lang="en-US" altLang="zh-CN" sz="1700" dirty="0"/>
              <a:t>ACL</a:t>
            </a:r>
            <a:r>
              <a:rPr lang="zh-CN" altLang="en-US" sz="1700" dirty="0"/>
              <a:t>技术限制办公网络对工业控制网络的访问，只有工程</a:t>
            </a:r>
            <a:r>
              <a:rPr lang="en-US" altLang="zh-CN" sz="1700" dirty="0"/>
              <a:t>QAE</a:t>
            </a:r>
            <a:r>
              <a:rPr lang="zh-CN" altLang="en-US" sz="1700" dirty="0"/>
              <a:t>组和服务器组可以访问工业控制网络，达到安全隔离、防止信息泄露和可用性最大化。</a:t>
            </a:r>
            <a:endParaRPr lang="en-US" altLang="zh-CN" sz="1700" dirty="0"/>
          </a:p>
          <a:p>
            <a:r>
              <a:rPr lang="en-US" altLang="zh-CN" sz="1700" dirty="0"/>
              <a:t>3. </a:t>
            </a:r>
            <a:r>
              <a:rPr lang="zh-CN" altLang="en-US" sz="1700" dirty="0"/>
              <a:t>下一级安装</a:t>
            </a:r>
            <a:r>
              <a:rPr lang="en-US" altLang="zh-CN" sz="1700" dirty="0"/>
              <a:t>OPNsense</a:t>
            </a:r>
            <a:r>
              <a:rPr lang="zh-CN" altLang="en-US" sz="1700" dirty="0"/>
              <a:t>防火墙，用于工业控制网络，流量必须经过防火墙，有这第二道防火墙，即使主网络被渗透，攻击者尝试攻击工控网、生产网时，会被第二道防火墙检测到并拦截或发出提醒。使用不同品牌的防火墙保障另一好处是两道防火墙不会被相同方式进行攻破。</a:t>
            </a:r>
            <a:endParaRPr lang="en-US" altLang="zh-CN" sz="1700" dirty="0"/>
          </a:p>
          <a:p>
            <a:r>
              <a:rPr lang="en-US" altLang="zh-CN" sz="1700" dirty="0"/>
              <a:t>4.</a:t>
            </a:r>
            <a:r>
              <a:rPr lang="zh-CN" altLang="en-US" sz="1700" dirty="0"/>
              <a:t>工业控制网络安装在</a:t>
            </a:r>
            <a:r>
              <a:rPr lang="en-US" altLang="zh-CN" sz="1700" dirty="0"/>
              <a:t>2</a:t>
            </a:r>
            <a:r>
              <a:rPr lang="zh-CN" altLang="en-US" sz="1700" dirty="0"/>
              <a:t>期机房，通过工控汇聚交换机</a:t>
            </a:r>
            <a:r>
              <a:rPr lang="en-US" altLang="zh-CN" sz="1700" dirty="0"/>
              <a:t>(H3C S7503E-M )</a:t>
            </a:r>
            <a:r>
              <a:rPr lang="zh-CN" altLang="en-US" sz="1700" dirty="0"/>
              <a:t> 的</a:t>
            </a:r>
            <a:r>
              <a:rPr lang="en-US" altLang="zh-CN" sz="1700" dirty="0"/>
              <a:t>VLAN</a:t>
            </a:r>
            <a:r>
              <a:rPr lang="zh-CN" altLang="en-US" sz="1700" dirty="0"/>
              <a:t>功能划分成生产和工控网络，两个网络不能互访，划分规则：工控网：需采集设备信息的工控设备。生产网：监控设备状态和显示报表的设备，</a:t>
            </a:r>
            <a:r>
              <a:rPr lang="en-US" altLang="zh-CN" sz="1700" dirty="0"/>
              <a:t>PDA</a:t>
            </a:r>
            <a:r>
              <a:rPr lang="zh-CN" altLang="en-US" sz="1700" dirty="0"/>
              <a:t>和大屏看板显示设备。工控核心交换机配备双线冗余，有效保障数据传输的完整性；而且配备双网络模块，对关键节点有扩展和升级功能，</a:t>
            </a:r>
            <a:endParaRPr lang="en-US" altLang="zh-CN" sz="1700" dirty="0"/>
          </a:p>
          <a:p>
            <a:r>
              <a:rPr lang="en-US" altLang="zh-CN" sz="1700" dirty="0"/>
              <a:t>5.</a:t>
            </a:r>
            <a:r>
              <a:rPr lang="zh-CN" altLang="en-US" sz="1700" dirty="0"/>
              <a:t>生产网络是无线网络，通过口令和</a:t>
            </a:r>
            <a:r>
              <a:rPr lang="en-US" altLang="zh-CN" sz="1700" dirty="0"/>
              <a:t>IP/MAC</a:t>
            </a:r>
            <a:r>
              <a:rPr lang="zh-CN" altLang="en-US" sz="1700" dirty="0"/>
              <a:t>绑定来管理用户，使用的锐捷</a:t>
            </a:r>
            <a:r>
              <a:rPr lang="en-US" altLang="zh-CN" sz="1700" dirty="0"/>
              <a:t>AC</a:t>
            </a:r>
            <a:r>
              <a:rPr lang="zh-CN" altLang="en-US" sz="1700" dirty="0"/>
              <a:t>控制器 ，具备流量均衡功能，而且有</a:t>
            </a:r>
            <a:r>
              <a:rPr lang="en-US" altLang="zh-CN" sz="1700" dirty="0"/>
              <a:t>WEB</a:t>
            </a:r>
            <a:r>
              <a:rPr lang="zh-CN" altLang="en-US" sz="1700" dirty="0"/>
              <a:t>全网管理功能，对各</a:t>
            </a:r>
            <a:r>
              <a:rPr lang="en-US" altLang="zh-CN" sz="1700" dirty="0"/>
              <a:t>AP</a:t>
            </a:r>
            <a:r>
              <a:rPr lang="zh-CN" altLang="en-US" sz="1700" dirty="0"/>
              <a:t>和交换机的运行状况一目了然。</a:t>
            </a:r>
            <a:endParaRPr lang="en-US" altLang="zh-CN" sz="1700" dirty="0"/>
          </a:p>
          <a:p>
            <a:r>
              <a:rPr lang="en-US" altLang="zh-CN" sz="1700" dirty="0"/>
              <a:t>6.</a:t>
            </a:r>
            <a:r>
              <a:rPr lang="zh-CN" altLang="en-US" sz="1700" dirty="0"/>
              <a:t>生产网络和工控网络不能互访，各自与超融合服务器的</a:t>
            </a:r>
            <a:r>
              <a:rPr lang="en-US" altLang="zh-CN" sz="1700" dirty="0"/>
              <a:t>MES</a:t>
            </a:r>
            <a:r>
              <a:rPr lang="zh-CN" altLang="en-US" sz="1700" dirty="0"/>
              <a:t>服务器进行数据交换，</a:t>
            </a:r>
            <a:r>
              <a:rPr lang="zh-CN" altLang="en-US" sz="1700" dirty="0">
                <a:solidFill>
                  <a:srgbClr val="FF0000"/>
                </a:solidFill>
              </a:rPr>
              <a:t>数据流为：工控网络或生产网络设备先通过工控汇聚交换机，再通过路由至</a:t>
            </a:r>
            <a:r>
              <a:rPr lang="en-US" altLang="zh-CN" sz="1700" dirty="0">
                <a:solidFill>
                  <a:srgbClr val="FF0000"/>
                </a:solidFill>
              </a:rPr>
              <a:t>OPNsense</a:t>
            </a:r>
            <a:r>
              <a:rPr lang="zh-CN" altLang="en-US" sz="1700" dirty="0">
                <a:solidFill>
                  <a:srgbClr val="FF0000"/>
                </a:solidFill>
              </a:rPr>
              <a:t>防火墙→核心交换机→再到深信服防火墙，最后到达</a:t>
            </a:r>
            <a:r>
              <a:rPr lang="en-US" altLang="zh-CN" sz="1700" dirty="0">
                <a:solidFill>
                  <a:srgbClr val="FF0000"/>
                </a:solidFill>
              </a:rPr>
              <a:t>MES</a:t>
            </a:r>
            <a:r>
              <a:rPr lang="zh-CN" altLang="en-US" sz="1700" dirty="0">
                <a:solidFill>
                  <a:srgbClr val="FF0000"/>
                </a:solidFill>
              </a:rPr>
              <a:t>服务器，取值成功后，再通过深信服防火墙的静态路由后原路返回。</a:t>
            </a:r>
            <a:r>
              <a:rPr lang="zh-CN" altLang="en-US" sz="1700" dirty="0"/>
              <a:t>交换过程通过两道防火墙、划分</a:t>
            </a:r>
            <a:r>
              <a:rPr lang="en-US" altLang="zh-CN" sz="1700" dirty="0"/>
              <a:t>VLAN</a:t>
            </a:r>
            <a:r>
              <a:rPr lang="zh-CN" altLang="en-US" sz="1700" dirty="0"/>
              <a:t>，</a:t>
            </a:r>
            <a:r>
              <a:rPr lang="en-US" altLang="zh-CN" sz="1700" dirty="0"/>
              <a:t>QOS</a:t>
            </a:r>
            <a:r>
              <a:rPr lang="zh-CN" altLang="en-US" sz="1700" dirty="0"/>
              <a:t>均衡和</a:t>
            </a:r>
            <a:r>
              <a:rPr lang="en-US" altLang="zh-CN" sz="1700" dirty="0"/>
              <a:t> ACL</a:t>
            </a:r>
            <a:r>
              <a:rPr lang="zh-CN" altLang="en-US" sz="1700" dirty="0"/>
              <a:t>访问控制的工控汇聚交换机、以及各核心交换机模块热备和</a:t>
            </a:r>
            <a:r>
              <a:rPr lang="en-US" altLang="zh-CN" sz="1700" dirty="0"/>
              <a:t>AC</a:t>
            </a:r>
            <a:r>
              <a:rPr lang="zh-CN" altLang="en-US" sz="1700" dirty="0"/>
              <a:t>控制器管控等硬件和技术，达到各网络有效隔离、使网络具备安全性和完整性，且具备一倍的扩展和升级空间。</a:t>
            </a:r>
            <a:endParaRPr lang="zh-CN" altLang="en-US" dirty="0"/>
          </a:p>
        </p:txBody>
      </p:sp>
      <p:sp>
        <p:nvSpPr>
          <p:cNvPr id="6" name="文本框 5"/>
          <p:cNvSpPr txBox="1"/>
          <p:nvPr/>
        </p:nvSpPr>
        <p:spPr>
          <a:xfrm>
            <a:off x="6076608" y="642419"/>
            <a:ext cx="3709852" cy="584775"/>
          </a:xfrm>
          <a:prstGeom prst="rect">
            <a:avLst/>
          </a:prstGeom>
          <a:noFill/>
        </p:spPr>
        <p:txBody>
          <a:bodyPr wrap="square" rtlCol="0">
            <a:spAutoFit/>
          </a:bodyPr>
          <a:lstStyle/>
          <a:p>
            <a:r>
              <a:rPr lang="en-US" altLang="zh-CN" sz="1600" dirty="0">
                <a:solidFill>
                  <a:srgbClr val="FF0000"/>
                </a:solidFill>
              </a:rPr>
              <a:t>2A</a:t>
            </a:r>
            <a:r>
              <a:rPr lang="zh-CN" altLang="en-US" sz="1600" dirty="0">
                <a:solidFill>
                  <a:srgbClr val="FF0000"/>
                </a:solidFill>
              </a:rPr>
              <a:t>应实现工业控制网络和生产网络覆盖</a:t>
            </a:r>
            <a:endParaRPr lang="en-US" altLang="zh-CN" sz="1600" dirty="0">
              <a:solidFill>
                <a:srgbClr val="FF0000"/>
              </a:solidFill>
            </a:endParaRPr>
          </a:p>
          <a:p>
            <a:endParaRPr lang="zh-CN" altLang="en-US" sz="1600" dirty="0"/>
          </a:p>
        </p:txBody>
      </p:sp>
    </p:spTree>
    <p:extLst>
      <p:ext uri="{BB962C8B-B14F-4D97-AF65-F5344CB8AC3E}">
        <p14:creationId xmlns:p14="http://schemas.microsoft.com/office/powerpoint/2010/main" val="12866584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893FFC-D334-4F1F-929F-9E27F25633F6}"/>
              </a:ext>
            </a:extLst>
          </p:cNvPr>
          <p:cNvSpPr>
            <a:spLocks noGrp="1"/>
          </p:cNvSpPr>
          <p:nvPr>
            <p:ph type="ctrTitle"/>
          </p:nvPr>
        </p:nvSpPr>
        <p:spPr/>
        <p:txBody>
          <a:bodyPr>
            <a:normAutofit fontScale="90000"/>
          </a:bodyPr>
          <a:lstStyle/>
          <a:p>
            <a:pPr>
              <a:lnSpc>
                <a:spcPct val="160000"/>
              </a:lnSpc>
            </a:pPr>
            <a:r>
              <a:rPr lang="zh-CN" altLang="en-US" dirty="0"/>
              <a:t>网络拓扑图及公司网络情况描述</a:t>
            </a:r>
            <a:endParaRPr lang="en-US" altLang="zh-CN" dirty="0"/>
          </a:p>
        </p:txBody>
      </p:sp>
      <p:pic>
        <p:nvPicPr>
          <p:cNvPr id="8" name="图片 7"/>
          <p:cNvPicPr>
            <a:picLocks noChangeAspect="1"/>
          </p:cNvPicPr>
          <p:nvPr/>
        </p:nvPicPr>
        <p:blipFill>
          <a:blip r:embed="rId2"/>
          <a:stretch>
            <a:fillRect/>
          </a:stretch>
        </p:blipFill>
        <p:spPr>
          <a:xfrm>
            <a:off x="748921" y="1636653"/>
            <a:ext cx="8351536" cy="2200332"/>
          </a:xfrm>
          <a:prstGeom prst="rect">
            <a:avLst/>
          </a:prstGeom>
        </p:spPr>
      </p:pic>
      <p:sp>
        <p:nvSpPr>
          <p:cNvPr id="9" name="文本框 8"/>
          <p:cNvSpPr txBox="1"/>
          <p:nvPr/>
        </p:nvSpPr>
        <p:spPr>
          <a:xfrm>
            <a:off x="5016137" y="2055225"/>
            <a:ext cx="2337499" cy="261610"/>
          </a:xfrm>
          <a:prstGeom prst="rect">
            <a:avLst/>
          </a:prstGeom>
          <a:noFill/>
        </p:spPr>
        <p:txBody>
          <a:bodyPr wrap="none" rtlCol="0">
            <a:spAutoFit/>
          </a:bodyPr>
          <a:lstStyle/>
          <a:p>
            <a:r>
              <a:rPr lang="en-US" altLang="zh-CN" sz="1100" dirty="0">
                <a:solidFill>
                  <a:srgbClr val="FF0000"/>
                </a:solidFill>
              </a:rPr>
              <a:t>,</a:t>
            </a:r>
            <a:r>
              <a:rPr lang="zh-CN" altLang="en-US" sz="1100" dirty="0">
                <a:solidFill>
                  <a:srgbClr val="FF0000"/>
                </a:solidFill>
              </a:rPr>
              <a:t>交换机有两个</a:t>
            </a:r>
            <a:r>
              <a:rPr lang="en-US" altLang="zh-CN" sz="1100" dirty="0">
                <a:solidFill>
                  <a:srgbClr val="FF0000"/>
                </a:solidFill>
              </a:rPr>
              <a:t>IP:   x.x.64.11</a:t>
            </a:r>
            <a:r>
              <a:rPr lang="zh-CN" altLang="en-US" sz="1100" dirty="0">
                <a:solidFill>
                  <a:srgbClr val="FF0000"/>
                </a:solidFill>
              </a:rPr>
              <a:t>和</a:t>
            </a:r>
            <a:r>
              <a:rPr lang="en-US" altLang="zh-CN" sz="1100" dirty="0">
                <a:solidFill>
                  <a:srgbClr val="FF0000"/>
                </a:solidFill>
              </a:rPr>
              <a:t>x.x.0.1</a:t>
            </a:r>
            <a:endParaRPr lang="zh-CN" altLang="en-US" sz="1100" dirty="0">
              <a:solidFill>
                <a:srgbClr val="FF0000"/>
              </a:solidFill>
            </a:endParaRPr>
          </a:p>
        </p:txBody>
      </p:sp>
      <p:pic>
        <p:nvPicPr>
          <p:cNvPr id="12" name="图片 11"/>
          <p:cNvPicPr>
            <a:picLocks noChangeAspect="1"/>
          </p:cNvPicPr>
          <p:nvPr/>
        </p:nvPicPr>
        <p:blipFill>
          <a:blip r:embed="rId3"/>
          <a:stretch>
            <a:fillRect/>
          </a:stretch>
        </p:blipFill>
        <p:spPr>
          <a:xfrm>
            <a:off x="748921" y="4022806"/>
            <a:ext cx="8351536" cy="2721982"/>
          </a:xfrm>
          <a:prstGeom prst="rect">
            <a:avLst/>
          </a:prstGeom>
        </p:spPr>
      </p:pic>
      <p:sp>
        <p:nvSpPr>
          <p:cNvPr id="14" name="文本框 13"/>
          <p:cNvSpPr txBox="1"/>
          <p:nvPr/>
        </p:nvSpPr>
        <p:spPr>
          <a:xfrm>
            <a:off x="585039" y="1114892"/>
            <a:ext cx="5032147" cy="369332"/>
          </a:xfrm>
          <a:prstGeom prst="rect">
            <a:avLst/>
          </a:prstGeom>
          <a:noFill/>
        </p:spPr>
        <p:txBody>
          <a:bodyPr wrap="none" rtlCol="0">
            <a:spAutoFit/>
          </a:bodyPr>
          <a:lstStyle/>
          <a:p>
            <a:r>
              <a:rPr lang="zh-CN" altLang="en-US" dirty="0"/>
              <a:t>工控汇聚交换和深</a:t>
            </a:r>
            <a:r>
              <a:rPr lang="zh-CN" altLang="en-US"/>
              <a:t>信服防火墙之</a:t>
            </a:r>
            <a:r>
              <a:rPr lang="zh-CN" altLang="en-US" dirty="0"/>
              <a:t>间的路由设置：</a:t>
            </a:r>
          </a:p>
        </p:txBody>
      </p:sp>
      <p:sp>
        <p:nvSpPr>
          <p:cNvPr id="10" name="文本框 9"/>
          <p:cNvSpPr txBox="1"/>
          <p:nvPr/>
        </p:nvSpPr>
        <p:spPr>
          <a:xfrm>
            <a:off x="6184886" y="621872"/>
            <a:ext cx="3709852" cy="584775"/>
          </a:xfrm>
          <a:prstGeom prst="rect">
            <a:avLst/>
          </a:prstGeom>
          <a:noFill/>
        </p:spPr>
        <p:txBody>
          <a:bodyPr wrap="square" rtlCol="0">
            <a:spAutoFit/>
          </a:bodyPr>
          <a:lstStyle/>
          <a:p>
            <a:r>
              <a:rPr lang="en-US" altLang="zh-CN" sz="1600" dirty="0">
                <a:solidFill>
                  <a:srgbClr val="FF0000"/>
                </a:solidFill>
              </a:rPr>
              <a:t>2A</a:t>
            </a:r>
            <a:r>
              <a:rPr lang="zh-CN" altLang="en-US" sz="1600" dirty="0">
                <a:solidFill>
                  <a:srgbClr val="FF0000"/>
                </a:solidFill>
              </a:rPr>
              <a:t>应实现工业控制网络和生产网络覆盖</a:t>
            </a:r>
            <a:endParaRPr lang="en-US" altLang="zh-CN" sz="1600" dirty="0">
              <a:solidFill>
                <a:srgbClr val="FF0000"/>
              </a:solidFill>
            </a:endParaRPr>
          </a:p>
          <a:p>
            <a:endParaRPr lang="zh-CN" altLang="en-US" sz="1600" dirty="0"/>
          </a:p>
        </p:txBody>
      </p:sp>
    </p:spTree>
    <p:extLst>
      <p:ext uri="{BB962C8B-B14F-4D97-AF65-F5344CB8AC3E}">
        <p14:creationId xmlns:p14="http://schemas.microsoft.com/office/powerpoint/2010/main" val="4068159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893FFC-D334-4F1F-929F-9E27F25633F6}"/>
              </a:ext>
            </a:extLst>
          </p:cNvPr>
          <p:cNvSpPr>
            <a:spLocks noGrp="1"/>
          </p:cNvSpPr>
          <p:nvPr>
            <p:ph type="ctrTitle"/>
          </p:nvPr>
        </p:nvSpPr>
        <p:spPr/>
        <p:txBody>
          <a:bodyPr>
            <a:normAutofit fontScale="90000"/>
          </a:bodyPr>
          <a:lstStyle/>
          <a:p>
            <a:pPr>
              <a:lnSpc>
                <a:spcPct val="160000"/>
              </a:lnSpc>
            </a:pPr>
            <a:r>
              <a:rPr lang="zh-CN" altLang="en-US" dirty="0"/>
              <a:t>网络拓扑图及公司网络情况描述</a:t>
            </a:r>
            <a:endParaRPr lang="en-US" altLang="zh-CN" dirty="0"/>
          </a:p>
        </p:txBody>
      </p:sp>
      <p:sp>
        <p:nvSpPr>
          <p:cNvPr id="5" name="文本框 4"/>
          <p:cNvSpPr txBox="1"/>
          <p:nvPr/>
        </p:nvSpPr>
        <p:spPr>
          <a:xfrm>
            <a:off x="656705" y="1439425"/>
            <a:ext cx="3433157" cy="523220"/>
          </a:xfrm>
          <a:prstGeom prst="rect">
            <a:avLst/>
          </a:prstGeom>
          <a:noFill/>
        </p:spPr>
        <p:txBody>
          <a:bodyPr wrap="square" rtlCol="0">
            <a:spAutoFit/>
          </a:bodyPr>
          <a:lstStyle/>
          <a:p>
            <a:r>
              <a:rPr lang="zh-CN" altLang="en-US" sz="2800" b="1" dirty="0"/>
              <a:t>核心网络设备明细：</a:t>
            </a:r>
          </a:p>
        </p:txBody>
      </p:sp>
      <p:sp>
        <p:nvSpPr>
          <p:cNvPr id="8" name="文本框 7"/>
          <p:cNvSpPr txBox="1"/>
          <p:nvPr/>
        </p:nvSpPr>
        <p:spPr>
          <a:xfrm>
            <a:off x="618308" y="938510"/>
            <a:ext cx="3709852" cy="584775"/>
          </a:xfrm>
          <a:prstGeom prst="rect">
            <a:avLst/>
          </a:prstGeom>
          <a:noFill/>
        </p:spPr>
        <p:txBody>
          <a:bodyPr wrap="square" rtlCol="0">
            <a:spAutoFit/>
          </a:bodyPr>
          <a:lstStyle/>
          <a:p>
            <a:r>
              <a:rPr lang="en-US" altLang="zh-CN" sz="1600" dirty="0">
                <a:solidFill>
                  <a:srgbClr val="FF0000"/>
                </a:solidFill>
              </a:rPr>
              <a:t>2A</a:t>
            </a:r>
            <a:r>
              <a:rPr lang="zh-CN" altLang="en-US" sz="1600" dirty="0">
                <a:solidFill>
                  <a:srgbClr val="FF0000"/>
                </a:solidFill>
              </a:rPr>
              <a:t>应实现工业控制网络和生产网络覆盖</a:t>
            </a:r>
            <a:endParaRPr lang="en-US" altLang="zh-CN" sz="1600" dirty="0">
              <a:solidFill>
                <a:srgbClr val="FF0000"/>
              </a:solidFill>
            </a:endParaRPr>
          </a:p>
          <a:p>
            <a:endParaRPr lang="zh-CN" altLang="en-US" sz="1600" dirty="0"/>
          </a:p>
        </p:txBody>
      </p:sp>
      <p:pic>
        <p:nvPicPr>
          <p:cNvPr id="4" name="图片 3">
            <a:extLst>
              <a:ext uri="{FF2B5EF4-FFF2-40B4-BE49-F238E27FC236}">
                <a16:creationId xmlns:a16="http://schemas.microsoft.com/office/drawing/2014/main" id="{E92F107C-EA03-4D08-44D5-34CB14841797}"/>
              </a:ext>
            </a:extLst>
          </p:cNvPr>
          <p:cNvPicPr>
            <a:picLocks noChangeAspect="1"/>
          </p:cNvPicPr>
          <p:nvPr/>
        </p:nvPicPr>
        <p:blipFill>
          <a:blip r:embed="rId2"/>
          <a:stretch>
            <a:fillRect/>
          </a:stretch>
        </p:blipFill>
        <p:spPr>
          <a:xfrm>
            <a:off x="618308" y="2106514"/>
            <a:ext cx="10897414" cy="3391037"/>
          </a:xfrm>
          <a:prstGeom prst="rect">
            <a:avLst/>
          </a:prstGeom>
        </p:spPr>
      </p:pic>
    </p:spTree>
    <p:extLst>
      <p:ext uri="{BB962C8B-B14F-4D97-AF65-F5344CB8AC3E}">
        <p14:creationId xmlns:p14="http://schemas.microsoft.com/office/powerpoint/2010/main" val="19857706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893FFC-D334-4F1F-929F-9E27F25633F6}"/>
              </a:ext>
            </a:extLst>
          </p:cNvPr>
          <p:cNvSpPr>
            <a:spLocks noGrp="1"/>
          </p:cNvSpPr>
          <p:nvPr>
            <p:ph type="ctrTitle"/>
          </p:nvPr>
        </p:nvSpPr>
        <p:spPr>
          <a:xfrm>
            <a:off x="143977" y="-246298"/>
            <a:ext cx="9144000" cy="1387255"/>
          </a:xfrm>
        </p:spPr>
        <p:txBody>
          <a:bodyPr/>
          <a:lstStyle/>
          <a:p>
            <a:pPr>
              <a:lnSpc>
                <a:spcPct val="160000"/>
              </a:lnSpc>
            </a:pPr>
            <a:r>
              <a:rPr lang="zh-CN" altLang="en-US" dirty="0"/>
              <a:t>网络设备、线路情况介绍</a:t>
            </a:r>
            <a:endParaRPr lang="en-US" altLang="zh-CN" dirty="0"/>
          </a:p>
        </p:txBody>
      </p:sp>
      <p:sp>
        <p:nvSpPr>
          <p:cNvPr id="4" name="TextBox 2">
            <a:extLst>
              <a:ext uri="{FF2B5EF4-FFF2-40B4-BE49-F238E27FC236}">
                <a16:creationId xmlns:a16="http://schemas.microsoft.com/office/drawing/2014/main" id="{DD31E709-FE3E-445D-8435-CF95ED697E4B}"/>
              </a:ext>
            </a:extLst>
          </p:cNvPr>
          <p:cNvSpPr txBox="1"/>
          <p:nvPr/>
        </p:nvSpPr>
        <p:spPr>
          <a:xfrm>
            <a:off x="783772" y="1900052"/>
            <a:ext cx="8918369" cy="3416320"/>
          </a:xfrm>
          <a:prstGeom prst="rect">
            <a:avLst/>
          </a:prstGeom>
          <a:noFill/>
        </p:spPr>
        <p:txBody>
          <a:bodyPr wrap="square" rtlCol="0">
            <a:spAutoFit/>
          </a:bodyPr>
          <a:lstStyle/>
          <a:p>
            <a:endParaRPr lang="en-US" altLang="zh-CN" dirty="0"/>
          </a:p>
          <a:p>
            <a:r>
              <a:rPr lang="en-US" altLang="zh-CN" dirty="0"/>
              <a:t>1.</a:t>
            </a:r>
            <a:r>
              <a:rPr lang="zh-CN" altLang="en-US" dirty="0"/>
              <a:t>公司电信和联通宽带各两条，带备用线路，合计带宽</a:t>
            </a:r>
            <a:r>
              <a:rPr lang="en-US" altLang="zh-CN" dirty="0"/>
              <a:t>400M</a:t>
            </a:r>
            <a:r>
              <a:rPr lang="zh-CN" altLang="en-US" dirty="0"/>
              <a:t>，拥有</a:t>
            </a:r>
            <a:r>
              <a:rPr lang="en-US" altLang="zh-CN" dirty="0"/>
              <a:t>3</a:t>
            </a:r>
            <a:r>
              <a:rPr lang="zh-CN" altLang="en-US" dirty="0"/>
              <a:t>个固定</a:t>
            </a:r>
            <a:r>
              <a:rPr lang="en-US" altLang="zh-CN" dirty="0"/>
              <a:t>IP</a:t>
            </a:r>
            <a:r>
              <a:rPr lang="zh-CN" altLang="en-US" dirty="0"/>
              <a:t>，具备备用线路切换功能，有效冗余。</a:t>
            </a:r>
            <a:endParaRPr lang="en-US" altLang="zh-CN" dirty="0"/>
          </a:p>
          <a:p>
            <a:endParaRPr lang="en-US" altLang="zh-CN" dirty="0"/>
          </a:p>
          <a:p>
            <a:r>
              <a:rPr lang="en-US" altLang="zh-CN" dirty="0"/>
              <a:t>2.</a:t>
            </a:r>
            <a:r>
              <a:rPr lang="zh-CN" altLang="en-US" dirty="0"/>
              <a:t>公司内部主要网络设备有 防火墙、路由器、三层交换机、二层交换机、</a:t>
            </a:r>
            <a:r>
              <a:rPr lang="en-US" altLang="zh-CN" dirty="0"/>
              <a:t>AC</a:t>
            </a:r>
            <a:r>
              <a:rPr lang="zh-CN" altLang="en-US" dirty="0"/>
              <a:t>控制器、</a:t>
            </a:r>
            <a:r>
              <a:rPr lang="en-US" altLang="zh-CN" dirty="0"/>
              <a:t>AP</a:t>
            </a:r>
            <a:r>
              <a:rPr lang="zh-CN" altLang="en-US" dirty="0"/>
              <a:t>等设备组成。</a:t>
            </a:r>
            <a:endParaRPr lang="en-US" altLang="zh-CN" dirty="0"/>
          </a:p>
          <a:p>
            <a:endParaRPr lang="en-US" altLang="zh-CN" dirty="0"/>
          </a:p>
          <a:p>
            <a:r>
              <a:rPr lang="en-US" altLang="zh-CN" dirty="0"/>
              <a:t>3.</a:t>
            </a:r>
            <a:r>
              <a:rPr lang="zh-CN" altLang="en-US" dirty="0"/>
              <a:t>公司内部的主干网络采用千兆光纤，理论达到千兆网络标准</a:t>
            </a:r>
            <a:endParaRPr lang="en-US" altLang="zh-CN" dirty="0"/>
          </a:p>
          <a:p>
            <a:r>
              <a:rPr lang="zh-CN" altLang="en-US" dirty="0"/>
              <a:t>。</a:t>
            </a:r>
            <a:endParaRPr lang="en-US" altLang="zh-CN" dirty="0"/>
          </a:p>
          <a:p>
            <a:r>
              <a:rPr lang="en-US" altLang="zh-CN" dirty="0"/>
              <a:t>4.</a:t>
            </a:r>
            <a:r>
              <a:rPr lang="zh-CN" altLang="en-US" dirty="0"/>
              <a:t>目前公司内实现无线网络的全覆盖，办公无线独立。</a:t>
            </a:r>
            <a:endParaRPr lang="en-US" altLang="zh-CN" dirty="0"/>
          </a:p>
          <a:p>
            <a:endParaRPr lang="en-US" altLang="zh-CN" dirty="0"/>
          </a:p>
          <a:p>
            <a:r>
              <a:rPr lang="en-US" altLang="zh-CN" dirty="0"/>
              <a:t>5.</a:t>
            </a:r>
            <a:r>
              <a:rPr lang="zh-CN" altLang="en-US" dirty="0"/>
              <a:t>内部通过</a:t>
            </a:r>
            <a:r>
              <a:rPr lang="en-US" altLang="zh-CN" dirty="0"/>
              <a:t>VLAN</a:t>
            </a:r>
            <a:r>
              <a:rPr lang="zh-CN" altLang="en-US" dirty="0"/>
              <a:t>技术划分了不同的网络，实现了工业控制网络与正常办公网络的隔离。</a:t>
            </a:r>
          </a:p>
        </p:txBody>
      </p:sp>
      <p:sp>
        <p:nvSpPr>
          <p:cNvPr id="6" name="文本框 5"/>
          <p:cNvSpPr txBox="1"/>
          <p:nvPr/>
        </p:nvSpPr>
        <p:spPr>
          <a:xfrm>
            <a:off x="618308" y="938510"/>
            <a:ext cx="3709852" cy="584775"/>
          </a:xfrm>
          <a:prstGeom prst="rect">
            <a:avLst/>
          </a:prstGeom>
          <a:noFill/>
        </p:spPr>
        <p:txBody>
          <a:bodyPr wrap="square" rtlCol="0">
            <a:spAutoFit/>
          </a:bodyPr>
          <a:lstStyle/>
          <a:p>
            <a:r>
              <a:rPr lang="en-US" altLang="zh-CN" sz="1600" dirty="0">
                <a:solidFill>
                  <a:srgbClr val="FF0000"/>
                </a:solidFill>
              </a:rPr>
              <a:t>2A</a:t>
            </a:r>
            <a:r>
              <a:rPr lang="zh-CN" altLang="en-US" sz="1600" dirty="0">
                <a:solidFill>
                  <a:srgbClr val="FF0000"/>
                </a:solidFill>
              </a:rPr>
              <a:t>应实现工业控制网络和生产网络覆盖</a:t>
            </a:r>
            <a:endParaRPr lang="en-US" altLang="zh-CN" sz="1600" dirty="0">
              <a:solidFill>
                <a:srgbClr val="FF0000"/>
              </a:solidFill>
            </a:endParaRPr>
          </a:p>
          <a:p>
            <a:endParaRPr lang="zh-CN" altLang="en-US" sz="1600" dirty="0"/>
          </a:p>
        </p:txBody>
      </p:sp>
    </p:spTree>
    <p:extLst>
      <p:ext uri="{BB962C8B-B14F-4D97-AF65-F5344CB8AC3E}">
        <p14:creationId xmlns:p14="http://schemas.microsoft.com/office/powerpoint/2010/main" val="2555306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C9754D-716A-F08E-59A7-9A31C0FE31AE}"/>
              </a:ext>
            </a:extLst>
          </p:cNvPr>
          <p:cNvSpPr>
            <a:spLocks noGrp="1"/>
          </p:cNvSpPr>
          <p:nvPr>
            <p:ph type="ctrTitle"/>
          </p:nvPr>
        </p:nvSpPr>
        <p:spPr/>
        <p:txBody>
          <a:bodyPr>
            <a:normAutofit/>
          </a:bodyPr>
          <a:lstStyle/>
          <a:p>
            <a:r>
              <a:rPr lang="zh-CN" altLang="en-US" dirty="0"/>
              <a:t>办公网、工控网、生产网网络安全隔离方法</a:t>
            </a:r>
          </a:p>
        </p:txBody>
      </p:sp>
      <p:sp>
        <p:nvSpPr>
          <p:cNvPr id="5" name="文本框 4"/>
          <p:cNvSpPr txBox="1"/>
          <p:nvPr/>
        </p:nvSpPr>
        <p:spPr>
          <a:xfrm>
            <a:off x="612767" y="1227117"/>
            <a:ext cx="5500651" cy="5324535"/>
          </a:xfrm>
          <a:prstGeom prst="rect">
            <a:avLst/>
          </a:prstGeom>
          <a:noFill/>
        </p:spPr>
        <p:txBody>
          <a:bodyPr wrap="square" rtlCol="0">
            <a:spAutoFit/>
          </a:bodyPr>
          <a:lstStyle/>
          <a:p>
            <a:r>
              <a:rPr lang="zh-CN" altLang="en-US" sz="1700" dirty="0"/>
              <a:t>       通过核心交换机进行</a:t>
            </a:r>
            <a:r>
              <a:rPr lang="en-US" altLang="zh-CN" sz="1700" dirty="0"/>
              <a:t>VLAN</a:t>
            </a:r>
            <a:r>
              <a:rPr lang="zh-CN" altLang="en-US" sz="1700" dirty="0"/>
              <a:t>划分，办公网使用</a:t>
            </a:r>
            <a:r>
              <a:rPr lang="en-US" altLang="zh-CN" sz="1700" dirty="0"/>
              <a:t>X.X.64-70</a:t>
            </a:r>
            <a:r>
              <a:rPr lang="zh-CN" altLang="en-US" sz="1700" dirty="0"/>
              <a:t>网段。工控和生产网络建立了单独的子网</a:t>
            </a:r>
            <a:r>
              <a:rPr lang="en-US" altLang="zh-CN" sz="1700" dirty="0"/>
              <a:t>(X.0.0.0/20),</a:t>
            </a:r>
            <a:r>
              <a:rPr lang="zh-CN" altLang="en-US" sz="1700" dirty="0"/>
              <a:t>通过工控汇聚交换机划分</a:t>
            </a:r>
            <a:r>
              <a:rPr lang="en-US" altLang="zh-CN" sz="1700" dirty="0"/>
              <a:t>VLAN,</a:t>
            </a:r>
            <a:r>
              <a:rPr lang="zh-CN" altLang="en-US" sz="1700" dirty="0"/>
              <a:t>生产走</a:t>
            </a:r>
            <a:r>
              <a:rPr lang="en-US" altLang="zh-CN" sz="1700" dirty="0"/>
              <a:t>VALN4(X.0.4.0/22)</a:t>
            </a:r>
            <a:r>
              <a:rPr lang="zh-CN" altLang="en-US" sz="1700" dirty="0"/>
              <a:t>，工控走</a:t>
            </a:r>
            <a:r>
              <a:rPr lang="en-US" altLang="zh-CN" sz="1700" dirty="0"/>
              <a:t>VLAN1(X.0.0.0/22)</a:t>
            </a:r>
            <a:r>
              <a:rPr lang="zh-CN" altLang="en-US" sz="1700" dirty="0"/>
              <a:t>，通过</a:t>
            </a:r>
            <a:r>
              <a:rPr lang="en-US" altLang="zh-CN" sz="1700" dirty="0"/>
              <a:t>ACL</a:t>
            </a:r>
            <a:r>
              <a:rPr lang="zh-CN" altLang="en-US" sz="1700" dirty="0"/>
              <a:t>技术实现相互不能访问，保障数据通讯通畅和防止数据被破坏。</a:t>
            </a:r>
            <a:endParaRPr lang="en-US" altLang="zh-CN" sz="1700" dirty="0"/>
          </a:p>
          <a:p>
            <a:r>
              <a:rPr lang="en-US" altLang="zh-CN" sz="1700" b="1" dirty="0"/>
              <a:t>VLAN</a:t>
            </a:r>
            <a:r>
              <a:rPr lang="zh-CN" altLang="en-US" sz="1700" b="1" dirty="0"/>
              <a:t>划分规则</a:t>
            </a:r>
            <a:r>
              <a:rPr lang="zh-CN" altLang="en-US" sz="1700" dirty="0"/>
              <a:t>：</a:t>
            </a:r>
            <a:endParaRPr lang="en-US" altLang="zh-CN" sz="1700" dirty="0"/>
          </a:p>
          <a:p>
            <a:r>
              <a:rPr lang="zh-CN" altLang="en-US" sz="1700" b="1" dirty="0"/>
              <a:t>         办公：</a:t>
            </a:r>
            <a:r>
              <a:rPr lang="zh-CN" altLang="en-US" sz="1700" dirty="0"/>
              <a:t>办公使用电脑，通过</a:t>
            </a:r>
            <a:r>
              <a:rPr lang="en-US" altLang="zh-CN" sz="1700" dirty="0"/>
              <a:t>ACL</a:t>
            </a:r>
            <a:r>
              <a:rPr lang="zh-CN" altLang="en-US" sz="1700" dirty="0"/>
              <a:t>技术限制办公网络对工业控制网络的访问，只有工程</a:t>
            </a:r>
            <a:r>
              <a:rPr lang="en-US" altLang="zh-CN" sz="1700" dirty="0"/>
              <a:t>QAE</a:t>
            </a:r>
            <a:r>
              <a:rPr lang="zh-CN" altLang="en-US" sz="1700" dirty="0"/>
              <a:t>组和服务器组可以访问工业控制网络。</a:t>
            </a:r>
            <a:endParaRPr lang="en-US" altLang="zh-CN" sz="1700" dirty="0"/>
          </a:p>
          <a:p>
            <a:r>
              <a:rPr lang="zh-CN" altLang="en-US" sz="1700" b="1" dirty="0"/>
              <a:t>         工控：</a:t>
            </a:r>
            <a:r>
              <a:rPr lang="zh-CN" altLang="en-US" sz="1700" dirty="0"/>
              <a:t>需采集设备信息的工控设备。</a:t>
            </a:r>
            <a:endParaRPr lang="en-US" altLang="zh-CN" sz="1700" dirty="0"/>
          </a:p>
          <a:p>
            <a:r>
              <a:rPr lang="zh-CN" altLang="en-US" sz="1700" b="1" dirty="0"/>
              <a:t>         生产：</a:t>
            </a:r>
            <a:r>
              <a:rPr lang="zh-CN" altLang="en-US" sz="1700" dirty="0"/>
              <a:t>监控设备状态和显示报表的设备，</a:t>
            </a:r>
            <a:r>
              <a:rPr lang="en-US" altLang="zh-CN" sz="1700" dirty="0"/>
              <a:t>PDA</a:t>
            </a:r>
            <a:r>
              <a:rPr lang="zh-CN" altLang="en-US" sz="1700" dirty="0"/>
              <a:t>和大屏看板显示设备。</a:t>
            </a:r>
            <a:endParaRPr lang="en-US" altLang="zh-CN" sz="1700" dirty="0"/>
          </a:p>
          <a:p>
            <a:r>
              <a:rPr lang="zh-CN" altLang="en-US" sz="1700" dirty="0"/>
              <a:t>        </a:t>
            </a:r>
            <a:r>
              <a:rPr lang="zh-CN" altLang="en-US" sz="1700" b="1" dirty="0">
                <a:solidFill>
                  <a:srgbClr val="FF0000"/>
                </a:solidFill>
              </a:rPr>
              <a:t>数据流为</a:t>
            </a:r>
            <a:r>
              <a:rPr lang="zh-CN" altLang="en-US" sz="1700" dirty="0"/>
              <a:t>：工控网络或生产网络设备先通过工控汇聚交换机，再通过路由至</a:t>
            </a:r>
            <a:r>
              <a:rPr lang="en-US" altLang="zh-CN" sz="1700" dirty="0"/>
              <a:t>OPNsense</a:t>
            </a:r>
            <a:r>
              <a:rPr lang="zh-CN" altLang="en-US" sz="1700" dirty="0"/>
              <a:t>防火墙→核心交换机→再到深信服防火墙，最后到达</a:t>
            </a:r>
            <a:r>
              <a:rPr lang="en-US" altLang="zh-CN" sz="1700" dirty="0"/>
              <a:t>MES</a:t>
            </a:r>
            <a:r>
              <a:rPr lang="zh-CN" altLang="en-US" sz="1700" dirty="0"/>
              <a:t>服务器，取值成功后，再通过深信服防火墙的静态路由后原路返回。智能制造服务器在一期机房，安装在联想超融合服务器上，工业设备控制主机访问服务器进行生产安排和生产，服务器通过工控网络采集工业设备控制主机的数据，生成报表等综合性功能。</a:t>
            </a:r>
          </a:p>
        </p:txBody>
      </p:sp>
      <p:pic>
        <p:nvPicPr>
          <p:cNvPr id="6" name="图片 5">
            <a:extLst>
              <a:ext uri="{FF2B5EF4-FFF2-40B4-BE49-F238E27FC236}">
                <a16:creationId xmlns:a16="http://schemas.microsoft.com/office/drawing/2014/main" id="{DB5CAC91-0359-4941-A415-CE5B2F51A2BC}"/>
              </a:ext>
            </a:extLst>
          </p:cNvPr>
          <p:cNvPicPr>
            <a:picLocks noChangeAspect="1"/>
          </p:cNvPicPr>
          <p:nvPr/>
        </p:nvPicPr>
        <p:blipFill>
          <a:blip r:embed="rId2"/>
          <a:stretch>
            <a:fillRect/>
          </a:stretch>
        </p:blipFill>
        <p:spPr>
          <a:xfrm>
            <a:off x="6870853" y="1296835"/>
            <a:ext cx="2943419" cy="5254817"/>
          </a:xfrm>
          <a:prstGeom prst="rect">
            <a:avLst/>
          </a:prstGeom>
        </p:spPr>
      </p:pic>
      <p:sp>
        <p:nvSpPr>
          <p:cNvPr id="7" name="文本框 6">
            <a:extLst>
              <a:ext uri="{FF2B5EF4-FFF2-40B4-BE49-F238E27FC236}">
                <a16:creationId xmlns:a16="http://schemas.microsoft.com/office/drawing/2014/main" id="{B2B2F839-DB5A-4531-8F1A-EC0765B351A3}"/>
              </a:ext>
            </a:extLst>
          </p:cNvPr>
          <p:cNvSpPr txBox="1"/>
          <p:nvPr/>
        </p:nvSpPr>
        <p:spPr>
          <a:xfrm>
            <a:off x="9935983" y="2034257"/>
            <a:ext cx="1663625" cy="4124206"/>
          </a:xfrm>
          <a:prstGeom prst="rect">
            <a:avLst/>
          </a:prstGeom>
          <a:noFill/>
        </p:spPr>
        <p:txBody>
          <a:bodyPr wrap="square">
            <a:spAutoFit/>
          </a:bodyPr>
          <a:lstStyle/>
          <a:p>
            <a:pPr>
              <a:spcBef>
                <a:spcPts val="600"/>
              </a:spcBef>
              <a:spcAft>
                <a:spcPts val="600"/>
              </a:spcAft>
            </a:pPr>
            <a:r>
              <a:rPr lang="zh-CN" altLang="en-US" dirty="0"/>
              <a:t>生产网对工控网的流量，按照路由配置，会多次经过</a:t>
            </a:r>
            <a:r>
              <a:rPr lang="en-US" altLang="zh-CN" dirty="0"/>
              <a:t>2</a:t>
            </a:r>
            <a:r>
              <a:rPr lang="zh-CN" altLang="en-US" dirty="0"/>
              <a:t>道防火墙，确保数据包安全。</a:t>
            </a:r>
            <a:endParaRPr lang="en-US" altLang="zh-CN" dirty="0"/>
          </a:p>
          <a:p>
            <a:pPr>
              <a:spcBef>
                <a:spcPts val="600"/>
              </a:spcBef>
              <a:spcAft>
                <a:spcPts val="600"/>
              </a:spcAft>
            </a:pPr>
            <a:r>
              <a:rPr lang="zh-CN" altLang="en-US" dirty="0"/>
              <a:t>攻击者只有在破解防火墙防护策略后，才可能获取路由权限，在获取路由权限前，无法绕过防火墙进行攻击。</a:t>
            </a:r>
            <a:endParaRPr lang="en-US" altLang="zh-CN" dirty="0"/>
          </a:p>
        </p:txBody>
      </p:sp>
      <p:sp>
        <p:nvSpPr>
          <p:cNvPr id="8" name="文本框 7"/>
          <p:cNvSpPr txBox="1"/>
          <p:nvPr/>
        </p:nvSpPr>
        <p:spPr>
          <a:xfrm>
            <a:off x="418011" y="879566"/>
            <a:ext cx="11738658" cy="584775"/>
          </a:xfrm>
          <a:prstGeom prst="rect">
            <a:avLst/>
          </a:prstGeom>
          <a:noFill/>
        </p:spPr>
        <p:txBody>
          <a:bodyPr wrap="square" rtlCol="0">
            <a:spAutoFit/>
          </a:bodyPr>
          <a:lstStyle/>
          <a:p>
            <a:r>
              <a:rPr lang="en-US" altLang="zh-CN" sz="1600" dirty="0">
                <a:solidFill>
                  <a:srgbClr val="FF0000"/>
                </a:solidFill>
              </a:rPr>
              <a:t>3A</a:t>
            </a:r>
            <a:r>
              <a:rPr lang="zh-CN" altLang="en-US" sz="1600" dirty="0">
                <a:solidFill>
                  <a:srgbClr val="FF0000"/>
                </a:solidFill>
              </a:rPr>
              <a:t>应建立工业控制网络、生产 网络和办公网络的防护措施</a:t>
            </a:r>
            <a:r>
              <a:rPr lang="en-US" altLang="zh-CN" sz="1600" dirty="0">
                <a:solidFill>
                  <a:srgbClr val="FF0000"/>
                </a:solidFill>
              </a:rPr>
              <a:t>,</a:t>
            </a:r>
            <a:r>
              <a:rPr lang="zh-CN" altLang="en-US" sz="1600" dirty="0">
                <a:solidFill>
                  <a:srgbClr val="FF0000"/>
                </a:solidFill>
              </a:rPr>
              <a:t>包括不限于网络安全隔离、授权访问等手段</a:t>
            </a:r>
            <a:endParaRPr lang="en-US" altLang="zh-CN" sz="1600" dirty="0">
              <a:solidFill>
                <a:srgbClr val="FF0000"/>
              </a:solidFill>
            </a:endParaRPr>
          </a:p>
          <a:p>
            <a:endParaRPr lang="zh-CN" altLang="en-US" sz="1600" dirty="0"/>
          </a:p>
        </p:txBody>
      </p:sp>
    </p:spTree>
    <p:extLst>
      <p:ext uri="{BB962C8B-B14F-4D97-AF65-F5344CB8AC3E}">
        <p14:creationId xmlns:p14="http://schemas.microsoft.com/office/powerpoint/2010/main" val="2021606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e690c6fb-5035-47d2-a3b0-7c38e9da139f}"/>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
          <a:solidFill>
            <a:srgbClr val="C55A1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自定义设计方案">
  <a:themeElements>
    <a:clrScheme name="自定义 65">
      <a:dk1>
        <a:sysClr val="windowText" lastClr="000000"/>
      </a:dk1>
      <a:lt1>
        <a:sysClr val="window" lastClr="FFFFFF"/>
      </a:lt1>
      <a:dk2>
        <a:srgbClr val="44546A"/>
      </a:dk2>
      <a:lt2>
        <a:srgbClr val="E7E6E6"/>
      </a:lt2>
      <a:accent1>
        <a:srgbClr val="BFBFBF"/>
      </a:accent1>
      <a:accent2>
        <a:srgbClr val="3CB7C6"/>
      </a:accent2>
      <a:accent3>
        <a:srgbClr val="BFBFBF"/>
      </a:accent3>
      <a:accent4>
        <a:srgbClr val="3CB7C6"/>
      </a:accent4>
      <a:accent5>
        <a:srgbClr val="BFBFBF"/>
      </a:accent5>
      <a:accent6>
        <a:srgbClr val="3CB7C6"/>
      </a:accent6>
      <a:hlink>
        <a:srgbClr val="BFBFBF"/>
      </a:hlink>
      <a:folHlink>
        <a:srgbClr val="3CB7C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自定义设计方案">
  <a:themeElements>
    <a:clrScheme name="自定义 65">
      <a:dk1>
        <a:sysClr val="windowText" lastClr="000000"/>
      </a:dk1>
      <a:lt1>
        <a:sysClr val="window" lastClr="FFFFFF"/>
      </a:lt1>
      <a:dk2>
        <a:srgbClr val="44546A"/>
      </a:dk2>
      <a:lt2>
        <a:srgbClr val="E7E6E6"/>
      </a:lt2>
      <a:accent1>
        <a:srgbClr val="BFBFBF"/>
      </a:accent1>
      <a:accent2>
        <a:srgbClr val="3CB7C6"/>
      </a:accent2>
      <a:accent3>
        <a:srgbClr val="BFBFBF"/>
      </a:accent3>
      <a:accent4>
        <a:srgbClr val="3CB7C6"/>
      </a:accent4>
      <a:accent5>
        <a:srgbClr val="BFBFBF"/>
      </a:accent5>
      <a:accent6>
        <a:srgbClr val="3CB7C6"/>
      </a:accent6>
      <a:hlink>
        <a:srgbClr val="BFBFBF"/>
      </a:hlink>
      <a:folHlink>
        <a:srgbClr val="3CB7C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4_自定义设计方案">
  <a:themeElements>
    <a:clrScheme name="自定义 65">
      <a:dk1>
        <a:sysClr val="windowText" lastClr="000000"/>
      </a:dk1>
      <a:lt1>
        <a:sysClr val="window" lastClr="FFFFFF"/>
      </a:lt1>
      <a:dk2>
        <a:srgbClr val="44546A"/>
      </a:dk2>
      <a:lt2>
        <a:srgbClr val="E7E6E6"/>
      </a:lt2>
      <a:accent1>
        <a:srgbClr val="BFBFBF"/>
      </a:accent1>
      <a:accent2>
        <a:srgbClr val="3CB7C6"/>
      </a:accent2>
      <a:accent3>
        <a:srgbClr val="BFBFBF"/>
      </a:accent3>
      <a:accent4>
        <a:srgbClr val="3CB7C6"/>
      </a:accent4>
      <a:accent5>
        <a:srgbClr val="BFBFBF"/>
      </a:accent5>
      <a:accent6>
        <a:srgbClr val="3CB7C6"/>
      </a:accent6>
      <a:hlink>
        <a:srgbClr val="BFBFBF"/>
      </a:hlink>
      <a:folHlink>
        <a:srgbClr val="3CB7C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Segoe UI Black"/>
        <a:ea typeface="微软雅黑"/>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自定义设计方案">
  <a:themeElements>
    <a:clrScheme name="自定义 65">
      <a:dk1>
        <a:sysClr val="windowText" lastClr="000000"/>
      </a:dk1>
      <a:lt1>
        <a:sysClr val="window" lastClr="FFFFFF"/>
      </a:lt1>
      <a:dk2>
        <a:srgbClr val="44546A"/>
      </a:dk2>
      <a:lt2>
        <a:srgbClr val="E7E6E6"/>
      </a:lt2>
      <a:accent1>
        <a:srgbClr val="BFBFBF"/>
      </a:accent1>
      <a:accent2>
        <a:srgbClr val="3CB7C6"/>
      </a:accent2>
      <a:accent3>
        <a:srgbClr val="BFBFBF"/>
      </a:accent3>
      <a:accent4>
        <a:srgbClr val="3CB7C6"/>
      </a:accent4>
      <a:accent5>
        <a:srgbClr val="BFBFBF"/>
      </a:accent5>
      <a:accent6>
        <a:srgbClr val="3CB7C6"/>
      </a:accent6>
      <a:hlink>
        <a:srgbClr val="BFBFBF"/>
      </a:hlink>
      <a:folHlink>
        <a:srgbClr val="3CB7C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自定义设计方案">
  <a:themeElements>
    <a:clrScheme name="自定义 65">
      <a:dk1>
        <a:sysClr val="windowText" lastClr="000000"/>
      </a:dk1>
      <a:lt1>
        <a:sysClr val="window" lastClr="FFFFFF"/>
      </a:lt1>
      <a:dk2>
        <a:srgbClr val="44546A"/>
      </a:dk2>
      <a:lt2>
        <a:srgbClr val="E7E6E6"/>
      </a:lt2>
      <a:accent1>
        <a:srgbClr val="BFBFBF"/>
      </a:accent1>
      <a:accent2>
        <a:srgbClr val="3CB7C6"/>
      </a:accent2>
      <a:accent3>
        <a:srgbClr val="BFBFBF"/>
      </a:accent3>
      <a:accent4>
        <a:srgbClr val="3CB7C6"/>
      </a:accent4>
      <a:accent5>
        <a:srgbClr val="BFBFBF"/>
      </a:accent5>
      <a:accent6>
        <a:srgbClr val="3CB7C6"/>
      </a:accent6>
      <a:hlink>
        <a:srgbClr val="BFBFBF"/>
      </a:hlink>
      <a:folHlink>
        <a:srgbClr val="3CB7C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自定义设计方案">
  <a:themeElements>
    <a:clrScheme name="自定义 65">
      <a:dk1>
        <a:sysClr val="windowText" lastClr="000000"/>
      </a:dk1>
      <a:lt1>
        <a:sysClr val="window" lastClr="FFFFFF"/>
      </a:lt1>
      <a:dk2>
        <a:srgbClr val="44546A"/>
      </a:dk2>
      <a:lt2>
        <a:srgbClr val="E7E6E6"/>
      </a:lt2>
      <a:accent1>
        <a:srgbClr val="BFBFBF"/>
      </a:accent1>
      <a:accent2>
        <a:srgbClr val="3CB7C6"/>
      </a:accent2>
      <a:accent3>
        <a:srgbClr val="BFBFBF"/>
      </a:accent3>
      <a:accent4>
        <a:srgbClr val="3CB7C6"/>
      </a:accent4>
      <a:accent5>
        <a:srgbClr val="BFBFBF"/>
      </a:accent5>
      <a:accent6>
        <a:srgbClr val="3CB7C6"/>
      </a:accent6>
      <a:hlink>
        <a:srgbClr val="BFBFBF"/>
      </a:hlink>
      <a:folHlink>
        <a:srgbClr val="3CB7C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4377</TotalTime>
  <Words>2189</Words>
  <Application>Microsoft Macintosh PowerPoint</Application>
  <PresentationFormat>宽屏</PresentationFormat>
  <Paragraphs>116</Paragraphs>
  <Slides>19</Slides>
  <Notes>3</Notes>
  <HiddenSlides>0</HiddenSlides>
  <MMClips>0</MMClips>
  <ScaleCrop>false</ScaleCrop>
  <HeadingPairs>
    <vt:vector size="6" baseType="variant">
      <vt:variant>
        <vt:lpstr>已用的字体</vt:lpstr>
      </vt:variant>
      <vt:variant>
        <vt:i4>7</vt:i4>
      </vt:variant>
      <vt:variant>
        <vt:lpstr>主题</vt:lpstr>
      </vt:variant>
      <vt:variant>
        <vt:i4>17</vt:i4>
      </vt:variant>
      <vt:variant>
        <vt:lpstr>幻灯片标题</vt:lpstr>
      </vt:variant>
      <vt:variant>
        <vt:i4>19</vt:i4>
      </vt:variant>
    </vt:vector>
  </HeadingPairs>
  <TitlesOfParts>
    <vt:vector size="43" baseType="lpstr">
      <vt:lpstr>等线</vt:lpstr>
      <vt:lpstr>微软雅黑</vt:lpstr>
      <vt:lpstr>印品黑体</vt:lpstr>
      <vt:lpstr>Arial</vt:lpstr>
      <vt:lpstr>Calibri</vt:lpstr>
      <vt:lpstr>Calibri Light</vt:lpstr>
      <vt:lpstr>Segoe UI</vt:lpstr>
      <vt:lpstr>2_自定义设计方案</vt:lpstr>
      <vt:lpstr>2_Office 主题</vt:lpstr>
      <vt:lpstr>自定义设计方案</vt:lpstr>
      <vt:lpstr>1_Office 主题</vt:lpstr>
      <vt:lpstr>3_自定义设计方案</vt:lpstr>
      <vt:lpstr>1_自定义设计方案</vt:lpstr>
      <vt:lpstr>4_自定义设计方案</vt:lpstr>
      <vt:lpstr>5_自定义设计方案</vt:lpstr>
      <vt:lpstr>6_自定义设计方案</vt:lpstr>
      <vt:lpstr>7_自定义设计方案</vt:lpstr>
      <vt:lpstr>8_自定义设计方案</vt:lpstr>
      <vt:lpstr>9_自定义设计方案</vt:lpstr>
      <vt:lpstr>10_自定义设计方案</vt:lpstr>
      <vt:lpstr>11_自定义设计方案</vt:lpstr>
      <vt:lpstr>12_自定义设计方案</vt:lpstr>
      <vt:lpstr>13_自定义设计方案</vt:lpstr>
      <vt:lpstr>14_自定义设计方案</vt:lpstr>
      <vt:lpstr>PowerPoint 演示文稿</vt:lpstr>
      <vt:lpstr>PowerPoint 演示文稿</vt:lpstr>
      <vt:lpstr>目录</vt:lpstr>
      <vt:lpstr>网络拓扑图及公司网络情况描述    </vt:lpstr>
      <vt:lpstr>网络拓扑图及公司网络情况描述</vt:lpstr>
      <vt:lpstr>网络拓扑图及公司网络情况描述</vt:lpstr>
      <vt:lpstr>网络拓扑图及公司网络情况描述</vt:lpstr>
      <vt:lpstr>网络设备、线路情况介绍</vt:lpstr>
      <vt:lpstr>办公网、工控网、生产网网络安全隔离方法</vt:lpstr>
      <vt:lpstr>办公网、工控网、生产网网络安全隔离方法</vt:lpstr>
      <vt:lpstr>网络设备远程配置方法</vt:lpstr>
      <vt:lpstr>网络设备远程配置方法</vt:lpstr>
      <vt:lpstr>网络设备远程配置方法</vt:lpstr>
      <vt:lpstr>网络硬件的拓展升级能力</vt:lpstr>
      <vt:lpstr>网络数据传输完整性保障方法</vt:lpstr>
      <vt:lpstr>网络数据传输完整性保障方法</vt:lpstr>
      <vt:lpstr>网络数据传输完整性保障方法</vt:lpstr>
      <vt:lpstr>网络数据传输完整性保障方法</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Cecilia.Li/李思娴6290127</dc:creator>
  <cp:lastModifiedBy>心童 瞿</cp:lastModifiedBy>
  <cp:revision>495</cp:revision>
  <dcterms:created xsi:type="dcterms:W3CDTF">2020-10-22T08:11:40Z</dcterms:created>
  <dcterms:modified xsi:type="dcterms:W3CDTF">2023-11-06T03:30:35Z</dcterms:modified>
</cp:coreProperties>
</file>