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Override1.xml" ContentType="application/vnd.openxmlformats-officedocument.themeOverr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411" r:id="rId2"/>
    <p:sldId id="398" r:id="rId3"/>
    <p:sldId id="258" r:id="rId4"/>
    <p:sldId id="259" r:id="rId5"/>
    <p:sldId id="260" r:id="rId6"/>
    <p:sldId id="412" r:id="rId7"/>
    <p:sldId id="272" r:id="rId8"/>
    <p:sldId id="397" r:id="rId9"/>
    <p:sldId id="400" r:id="rId10"/>
    <p:sldId id="401" r:id="rId11"/>
    <p:sldId id="403" r:id="rId12"/>
    <p:sldId id="404" r:id="rId13"/>
    <p:sldId id="405" r:id="rId14"/>
    <p:sldId id="407" r:id="rId15"/>
    <p:sldId id="408" r:id="rId16"/>
    <p:sldId id="406" r:id="rId17"/>
    <p:sldId id="409" r:id="rId18"/>
    <p:sldId id="271" r:id="rId19"/>
    <p:sldId id="413" r:id="rId20"/>
    <p:sldId id="280" r:id="rId21"/>
  </p:sldIdLst>
  <p:sldSz cx="12192000" cy="6858000"/>
  <p:notesSz cx="6858000" cy="9144000"/>
  <p:custDataLst>
    <p:tags r:id="rId2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CC"/>
    <a:srgbClr val="99F19D"/>
    <a:srgbClr val="98E8A0"/>
    <a:srgbClr val="6DFB8F"/>
    <a:srgbClr val="9ED561"/>
    <a:srgbClr val="F21A58"/>
    <a:srgbClr val="0000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007" autoAdjust="0"/>
    <p:restoredTop sz="67809" autoAdjust="0"/>
  </p:normalViewPr>
  <p:slideViewPr>
    <p:cSldViewPr showGuides="1">
      <p:cViewPr varScale="1">
        <p:scale>
          <a:sx n="120" d="100"/>
          <a:sy n="120" d="100"/>
        </p:scale>
        <p:origin x="920" y="1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34"/>
    </p:cViewPr>
  </p:sorterViewPr>
  <p:notesViewPr>
    <p:cSldViewPr>
      <p:cViewPr varScale="1">
        <p:scale>
          <a:sx n="67" d="100"/>
          <a:sy n="67" d="100"/>
        </p:scale>
        <p:origin x="312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/>
            </a:lvl1pPr>
          </a:lstStyle>
          <a:p>
            <a:fld id="{B1727AFD-A93A-4608-A396-9E47F309296E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/>
            </a:lvl1pPr>
          </a:lstStyle>
          <a:p>
            <a:fld id="{050B502D-919E-4DE8-A06A-FA2FA66887F2}" type="slidenum">
              <a:rPr lang="zh-CN" altLang="en-US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2017-5-31</a:t>
            </a:r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MC Report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A918-C41D-471C-BAD6-2EC6BA05C9CF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2017-5-31</a:t>
            </a:r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MC Report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A918-C41D-471C-BAD6-2EC6BA05C9CF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2017-5-31</a:t>
            </a:r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MC Report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A918-C41D-471C-BAD6-2EC6BA05C9CF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252261" y="355281"/>
            <a:ext cx="9144000" cy="758456"/>
          </a:xfrm>
          <a:prstGeom prst="rect">
            <a:avLst/>
          </a:prstGeom>
        </p:spPr>
        <p:txBody>
          <a:bodyPr anchor="ctr"/>
          <a:lstStyle>
            <a:lvl1pPr algn="l">
              <a:defRPr sz="36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252261" y="355281"/>
            <a:ext cx="9144000" cy="758456"/>
          </a:xfrm>
          <a:prstGeom prst="rect">
            <a:avLst/>
          </a:prstGeom>
        </p:spPr>
        <p:txBody>
          <a:bodyPr anchor="ctr"/>
          <a:lstStyle>
            <a:lvl1pPr algn="l">
              <a:defRPr sz="36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252261" y="355281"/>
            <a:ext cx="9144000" cy="758456"/>
          </a:xfrm>
          <a:prstGeom prst="rect">
            <a:avLst/>
          </a:prstGeom>
        </p:spPr>
        <p:txBody>
          <a:bodyPr anchor="ctr"/>
          <a:lstStyle>
            <a:lvl1pPr algn="l">
              <a:defRPr sz="36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252261" y="355281"/>
            <a:ext cx="9144000" cy="758456"/>
          </a:xfrm>
          <a:prstGeom prst="rect">
            <a:avLst/>
          </a:prstGeom>
        </p:spPr>
        <p:txBody>
          <a:bodyPr anchor="ctr"/>
          <a:lstStyle>
            <a:lvl1pPr algn="l">
              <a:defRPr sz="36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252261" y="355281"/>
            <a:ext cx="9144000" cy="758456"/>
          </a:xfrm>
          <a:prstGeom prst="rect">
            <a:avLst/>
          </a:prstGeom>
        </p:spPr>
        <p:txBody>
          <a:bodyPr anchor="ctr"/>
          <a:lstStyle>
            <a:lvl1pPr algn="l">
              <a:defRPr sz="36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2017-5-31</a:t>
            </a:r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MC Report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A918-C41D-471C-BAD6-2EC6BA05C9CF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2017-5-31</a:t>
            </a:r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MC Report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A918-C41D-471C-BAD6-2EC6BA05C9CF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2017-5-31</a:t>
            </a:r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MC Report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A918-C41D-471C-BAD6-2EC6BA05C9CF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2017-5-31</a:t>
            </a:r>
            <a:endParaRPr lang="en-US" altLang="zh-C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MC Report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A918-C41D-471C-BAD6-2EC6BA05C9CF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2017-5-31</a:t>
            </a:r>
            <a:endParaRPr lang="en-US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MC Report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A918-C41D-471C-BAD6-2EC6BA05C9CF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2017-5-31</a:t>
            </a:r>
            <a:endParaRPr lang="en-US" altLang="zh-C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MC Report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A918-C41D-471C-BAD6-2EC6BA05C9CF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2017-5-31</a:t>
            </a:r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MC Report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A918-C41D-471C-BAD6-2EC6BA05C9CF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2017-5-31</a:t>
            </a:r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MC Report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A918-C41D-471C-BAD6-2EC6BA05C9CF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2017-5-31</a:t>
            </a:r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MC Report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CA918-C41D-471C-BAD6-2EC6BA05C9CF}" type="slidenum">
              <a:rPr lang="en-US" altLang="zh-CN" smtClean="0"/>
              <a:t>‹#›</a:t>
            </a:fld>
            <a:endParaRPr lang="en-US" altLang="zh-CN"/>
          </a:p>
        </p:txBody>
      </p:sp>
      <p:pic>
        <p:nvPicPr>
          <p:cNvPr id="7" name="Picture 1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7285" y="119063"/>
            <a:ext cx="2815167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6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6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8.xml"/><Relationship Id="rId1" Type="http://schemas.openxmlformats.org/officeDocument/2006/relationships/themeOverride" Target="../theme/themeOverrid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2559917"/>
            <a:ext cx="9144000" cy="68364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zh-CN" altLang="en-US" sz="48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能力子域</a:t>
            </a:r>
            <a:r>
              <a:rPr lang="en-US" altLang="zh-CN" sz="48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-</a:t>
            </a:r>
            <a:r>
              <a:rPr lang="zh-CN" altLang="en-US" sz="48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网络</a:t>
            </a:r>
            <a:endParaRPr lang="en-US" altLang="zh-CN" sz="4800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6301955"/>
            <a:ext cx="12192000" cy="556045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9130184" y="6395311"/>
            <a:ext cx="3024336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b="1" dirty="0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735788" y="3614437"/>
            <a:ext cx="2720421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3000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258186" y="1094245"/>
            <a:ext cx="9675627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6000" b="1" dirty="0">
                <a:latin typeface="PingFang SC Semibold" panose="020B0400000000000000" pitchFamily="34" charset="-122"/>
                <a:ea typeface="PingFang SC Semibold" panose="020B0400000000000000" pitchFamily="34" charset="-122"/>
              </a:rPr>
              <a:t>有限公司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467090" y="5080"/>
            <a:ext cx="3654425" cy="9632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63352" y="548680"/>
            <a:ext cx="9495906" cy="645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3.</a:t>
            </a:r>
            <a:r>
              <a:rPr lang="zh-CN" altLang="en-US" dirty="0"/>
              <a:t>公司内部主要网络设备等设备组成。</a:t>
            </a:r>
            <a:endParaRPr lang="en-US" altLang="zh-CN" dirty="0"/>
          </a:p>
          <a:p>
            <a:endParaRPr lang="en-US" altLang="zh-CN" dirty="0"/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8467090" y="5080"/>
            <a:ext cx="3654425" cy="9632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1344" y="1124744"/>
            <a:ext cx="857873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5.</a:t>
            </a:r>
            <a:r>
              <a:rPr lang="zh-CN" altLang="en-US" dirty="0"/>
              <a:t>目前公司办公区域内实现无线网络的全覆盖，生产区域实现有线网络全覆盖，部分生产区域根据生产和工作实际需求实现无线覆盖。</a:t>
            </a:r>
            <a:endParaRPr lang="en-US" altLang="zh-CN" dirty="0"/>
          </a:p>
          <a:p>
            <a:r>
              <a:rPr lang="zh-CN" altLang="en-US" dirty="0"/>
              <a:t>以下为办公区域</a:t>
            </a:r>
            <a:r>
              <a:rPr lang="en-US" altLang="zh-CN" dirty="0"/>
              <a:t>AP</a:t>
            </a:r>
            <a:r>
              <a:rPr lang="zh-CN" altLang="en-US" dirty="0"/>
              <a:t>部署截图</a:t>
            </a:r>
            <a:endParaRPr lang="en-US" altLang="zh-CN" dirty="0"/>
          </a:p>
        </p:txBody>
      </p:sp>
      <p:sp>
        <p:nvSpPr>
          <p:cNvPr id="2" name="文本框 1"/>
          <p:cNvSpPr txBox="1"/>
          <p:nvPr/>
        </p:nvSpPr>
        <p:spPr>
          <a:xfrm>
            <a:off x="191344" y="138133"/>
            <a:ext cx="691276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2A:</a:t>
            </a:r>
            <a:r>
              <a:rPr lang="zh-CN" altLang="en-US" dirty="0">
                <a:solidFill>
                  <a:srgbClr val="FF0000"/>
                </a:solidFill>
              </a:rPr>
              <a:t>应实现工业控制网络和生产网络覆盖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3A:</a:t>
            </a:r>
            <a:r>
              <a:rPr lang="zh-CN" altLang="en-US" sz="1800" dirty="0">
                <a:solidFill>
                  <a:srgbClr val="FF0000"/>
                </a:solidFill>
              </a:rPr>
              <a:t>应建立工业控制网络、生产网络和办公网络的防护措施，包括不限于网络安全隔离、授权访问等手段；</a:t>
            </a:r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8467090" y="5080"/>
            <a:ext cx="3654425" cy="9632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9336" y="787860"/>
            <a:ext cx="878932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6.</a:t>
            </a:r>
            <a:r>
              <a:rPr lang="zh-CN" altLang="en-US" dirty="0"/>
              <a:t>内部通过</a:t>
            </a:r>
            <a:r>
              <a:rPr lang="en-US" altLang="zh-CN" dirty="0" err="1"/>
              <a:t>VLAN</a:t>
            </a:r>
            <a:r>
              <a:rPr lang="zh-CN" altLang="en-US" dirty="0"/>
              <a:t>技术划分了不同的网络，通过</a:t>
            </a:r>
            <a:r>
              <a:rPr lang="en-US" altLang="zh-CN" dirty="0"/>
              <a:t>ACL</a:t>
            </a:r>
            <a:r>
              <a:rPr lang="zh-CN" altLang="en-US" dirty="0"/>
              <a:t>及边界防火墙实现了工控网络与正常办公网络的隔离，并只允许访问特定服务器或者特定的端口</a:t>
            </a:r>
            <a:r>
              <a:rPr lang="en-US" altLang="zh-CN" dirty="0"/>
              <a:t>.</a:t>
            </a:r>
          </a:p>
          <a:p>
            <a:endParaRPr lang="en-US" altLang="zh-CN" b="1" dirty="0"/>
          </a:p>
          <a:p>
            <a:r>
              <a:rPr lang="zh-CN" altLang="en-US" dirty="0"/>
              <a:t>工控网、生产网网络安全隔离方法截图如下：</a:t>
            </a:r>
            <a:endParaRPr lang="en-US" altLang="zh-CN" dirty="0"/>
          </a:p>
          <a:p>
            <a:endParaRPr lang="en-US" altLang="zh-CN" b="1" dirty="0"/>
          </a:p>
          <a:p>
            <a:endParaRPr lang="en-US" altLang="zh-CN" b="1" dirty="0"/>
          </a:p>
          <a:p>
            <a:endParaRPr lang="en-US" altLang="zh-CN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</p:txBody>
      </p:sp>
      <p:sp>
        <p:nvSpPr>
          <p:cNvPr id="2" name="文本框 1"/>
          <p:cNvSpPr txBox="1"/>
          <p:nvPr/>
        </p:nvSpPr>
        <p:spPr>
          <a:xfrm>
            <a:off x="191344" y="138133"/>
            <a:ext cx="69127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3A:</a:t>
            </a:r>
            <a:r>
              <a:rPr lang="zh-CN" altLang="en-US" sz="1800" dirty="0">
                <a:solidFill>
                  <a:srgbClr val="FF0000"/>
                </a:solidFill>
              </a:rPr>
              <a:t>应建立工业控制网络、生产网络和办公网络的防护措施，包括不限于网络安全隔离、授权访问等手段；</a:t>
            </a:r>
          </a:p>
        </p:txBody>
      </p:sp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8467090" y="5080"/>
            <a:ext cx="3654425" cy="9632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6000" y="1340768"/>
            <a:ext cx="878932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/>
              <a:t>内部通过</a:t>
            </a:r>
            <a:r>
              <a:rPr lang="en-US" altLang="zh-CN" b="1" dirty="0" err="1"/>
              <a:t>VLAN</a:t>
            </a:r>
            <a:r>
              <a:rPr lang="zh-CN" altLang="en-US" b="1" dirty="0"/>
              <a:t>技术划分了不同的网络，通过</a:t>
            </a:r>
            <a:r>
              <a:rPr lang="en-US" altLang="zh-CN" b="1" dirty="0"/>
              <a:t>ACL</a:t>
            </a:r>
            <a:r>
              <a:rPr lang="zh-CN" altLang="en-US" b="1" dirty="0"/>
              <a:t>及边界防火墙实现了工控网络与正常办公网络的隔离，并只允许访问特定服务器或者特定的端口</a:t>
            </a:r>
            <a:r>
              <a:rPr lang="en-US" altLang="zh-CN" b="1" dirty="0"/>
              <a:t>.</a:t>
            </a:r>
          </a:p>
          <a:p>
            <a:endParaRPr lang="en-US" altLang="zh-CN" b="1" dirty="0"/>
          </a:p>
          <a:p>
            <a:r>
              <a:rPr lang="zh-CN" altLang="en-US" dirty="0"/>
              <a:t>工控网、生产网网络安全隔离方法截图如下：</a:t>
            </a:r>
            <a:endParaRPr lang="en-US" altLang="zh-CN" dirty="0"/>
          </a:p>
          <a:p>
            <a:endParaRPr lang="en-US" altLang="zh-CN" b="1" dirty="0"/>
          </a:p>
          <a:p>
            <a:endParaRPr lang="en-US" altLang="zh-CN" b="1" dirty="0"/>
          </a:p>
          <a:p>
            <a:endParaRPr lang="en-US" altLang="zh-CN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</p:txBody>
      </p:sp>
      <p:sp>
        <p:nvSpPr>
          <p:cNvPr id="4" name="Title 1"/>
          <p:cNvSpPr txBox="1"/>
          <p:nvPr/>
        </p:nvSpPr>
        <p:spPr>
          <a:xfrm>
            <a:off x="216000" y="720000"/>
            <a:ext cx="9144000" cy="49772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工控网、生产网网络安全隔离方法</a:t>
            </a:r>
            <a:endParaRPr lang="en-US" sz="3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91344" y="138133"/>
            <a:ext cx="69127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3A:</a:t>
            </a:r>
            <a:r>
              <a:rPr lang="zh-CN" altLang="en-US" sz="1800" dirty="0">
                <a:solidFill>
                  <a:srgbClr val="FF0000"/>
                </a:solidFill>
              </a:rPr>
              <a:t>应建立工业控制网络、生产网络和办公网络的防护措施，包括不限于网络安全隔离、授权访问等手段；</a:t>
            </a:r>
          </a:p>
        </p:txBody>
      </p:sp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8467090" y="5080"/>
            <a:ext cx="3654425" cy="9632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79740" y="1486488"/>
            <a:ext cx="9792392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1.</a:t>
            </a:r>
            <a:r>
              <a:rPr lang="zh-CN" altLang="en-US" dirty="0"/>
              <a:t>开通核心交换机的</a:t>
            </a:r>
            <a:r>
              <a:rPr lang="en-US" altLang="zh-CN" dirty="0"/>
              <a:t>WEB</a:t>
            </a:r>
            <a:r>
              <a:rPr lang="zh-CN" altLang="en-US" dirty="0"/>
              <a:t>功能，进行功能配置，见下图：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12" name="Title 1"/>
          <p:cNvSpPr txBox="1"/>
          <p:nvPr/>
        </p:nvSpPr>
        <p:spPr>
          <a:xfrm>
            <a:off x="216000" y="720000"/>
            <a:ext cx="9144000" cy="49772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网络设备远程配置方法</a:t>
            </a:r>
            <a:endParaRPr lang="en-US" sz="3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8467090" y="5080"/>
            <a:ext cx="3654425" cy="9632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63352" y="980728"/>
            <a:ext cx="9792392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2.</a:t>
            </a:r>
            <a:r>
              <a:rPr lang="zh-CN" altLang="en-US" dirty="0"/>
              <a:t>开通无线控制器的</a:t>
            </a:r>
            <a:r>
              <a:rPr lang="en-US" altLang="zh-CN" dirty="0"/>
              <a:t>WEB</a:t>
            </a:r>
            <a:r>
              <a:rPr lang="zh-CN" altLang="en-US" dirty="0"/>
              <a:t>功能，对</a:t>
            </a:r>
            <a:r>
              <a:rPr lang="en-US" altLang="zh-CN" dirty="0"/>
              <a:t>AP</a:t>
            </a:r>
            <a:r>
              <a:rPr lang="zh-CN" altLang="en-US" dirty="0"/>
              <a:t>进行远程管理，见下图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8467090" y="5080"/>
            <a:ext cx="3654425" cy="9632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63352" y="1556792"/>
            <a:ext cx="10015268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4" name="Title 1"/>
          <p:cNvSpPr txBox="1"/>
          <p:nvPr/>
        </p:nvSpPr>
        <p:spPr>
          <a:xfrm>
            <a:off x="216000" y="720000"/>
            <a:ext cx="9144000" cy="49772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网络硬件的拓展升级能力</a:t>
            </a:r>
            <a:endParaRPr lang="en-US" sz="3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91344" y="138133"/>
            <a:ext cx="81369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3C:</a:t>
            </a:r>
            <a:r>
              <a:rPr lang="zh-CN" altLang="en-US" dirty="0">
                <a:solidFill>
                  <a:srgbClr val="FF0000"/>
                </a:solidFill>
              </a:rPr>
              <a:t>网络应具有远程配置功能，应具备带宽、规模、关键节点的扩展和升级功能；</a:t>
            </a:r>
            <a:endParaRPr lang="en-US" altLang="zh-CN" sz="1800" dirty="0">
              <a:solidFill>
                <a:srgbClr val="FF0000"/>
              </a:solidFill>
            </a:endParaRPr>
          </a:p>
        </p:txBody>
      </p:sp>
      <p:sp>
        <p:nvSpPr>
          <p:cNvPr id="2" name="文本框 1"/>
          <p:cNvSpPr txBox="1"/>
          <p:nvPr>
            <p:custDataLst>
              <p:tags r:id="rId1"/>
            </p:custDataLst>
          </p:nvPr>
        </p:nvSpPr>
        <p:spPr>
          <a:xfrm>
            <a:off x="8467090" y="5080"/>
            <a:ext cx="3654425" cy="9632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A918-C41D-471C-BAD6-2EC6BA05C9CF}" type="slidenum">
              <a:rPr lang="en-US" altLang="zh-CN" smtClean="0"/>
              <a:t>17</a:t>
            </a:fld>
            <a:endParaRPr lang="en-US" altLang="zh-CN"/>
          </a:p>
        </p:txBody>
      </p:sp>
      <p:sp>
        <p:nvSpPr>
          <p:cNvPr id="3" name="标题 1"/>
          <p:cNvSpPr txBox="1"/>
          <p:nvPr/>
        </p:nvSpPr>
        <p:spPr>
          <a:xfrm>
            <a:off x="216000" y="720000"/>
            <a:ext cx="9144000" cy="75845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网络数据传输完整性保障方法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91344" y="138133"/>
            <a:ext cx="60946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3C:</a:t>
            </a:r>
            <a:r>
              <a:rPr lang="zh-CN" altLang="en-US" dirty="0">
                <a:solidFill>
                  <a:srgbClr val="FF0000"/>
                </a:solidFill>
              </a:rPr>
              <a:t>网络应能够保障关键业务数据传输的完整性</a:t>
            </a:r>
            <a:r>
              <a:rPr lang="en-US" altLang="zh-CN" dirty="0">
                <a:solidFill>
                  <a:srgbClr val="FF0000"/>
                </a:solidFill>
              </a:rPr>
              <a:t>;</a:t>
            </a:r>
            <a:endParaRPr lang="en-US" altLang="zh-CN" sz="1800" dirty="0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8467090" y="5080"/>
            <a:ext cx="3654425" cy="9632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A918-C41D-471C-BAD6-2EC6BA05C9CF}" type="slidenum">
              <a:rPr lang="en-US" altLang="zh-CN" smtClean="0"/>
              <a:t>18</a:t>
            </a:fld>
            <a:endParaRPr lang="en-US" altLang="zh-CN"/>
          </a:p>
        </p:txBody>
      </p:sp>
      <p:sp>
        <p:nvSpPr>
          <p:cNvPr id="4" name="文本框 2"/>
          <p:cNvSpPr txBox="1"/>
          <p:nvPr/>
        </p:nvSpPr>
        <p:spPr>
          <a:xfrm>
            <a:off x="349134" y="664037"/>
            <a:ext cx="1100466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软件：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91344" y="138133"/>
            <a:ext cx="60946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3C:</a:t>
            </a:r>
            <a:r>
              <a:rPr lang="zh-CN" altLang="en-US" dirty="0">
                <a:solidFill>
                  <a:srgbClr val="FF0000"/>
                </a:solidFill>
              </a:rPr>
              <a:t>网络应能够保障关键业务数据传输的完整性</a:t>
            </a:r>
            <a:r>
              <a:rPr lang="en-US" altLang="zh-CN" dirty="0">
                <a:solidFill>
                  <a:srgbClr val="FF0000"/>
                </a:solidFill>
              </a:rPr>
              <a:t>;</a:t>
            </a:r>
            <a:endParaRPr lang="en-US" altLang="zh-CN" sz="1800" dirty="0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8467090" y="5080"/>
            <a:ext cx="3654425" cy="9632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A918-C41D-471C-BAD6-2EC6BA05C9CF}" type="slidenum">
              <a:rPr lang="en-US" altLang="zh-CN" smtClean="0"/>
              <a:t>19</a:t>
            </a:fld>
            <a:endParaRPr lang="en-US" altLang="zh-CN"/>
          </a:p>
        </p:txBody>
      </p:sp>
      <p:sp>
        <p:nvSpPr>
          <p:cNvPr id="3" name="文本框 2"/>
          <p:cNvSpPr txBox="1"/>
          <p:nvPr/>
        </p:nvSpPr>
        <p:spPr>
          <a:xfrm>
            <a:off x="191344" y="138133"/>
            <a:ext cx="60946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3C:</a:t>
            </a:r>
            <a:r>
              <a:rPr lang="zh-CN" altLang="en-US" dirty="0">
                <a:solidFill>
                  <a:srgbClr val="FF0000"/>
                </a:solidFill>
              </a:rPr>
              <a:t>网络应能够保障关键业务数据传输的完整性</a:t>
            </a:r>
            <a:r>
              <a:rPr lang="en-US" altLang="zh-CN" dirty="0">
                <a:solidFill>
                  <a:srgbClr val="FF0000"/>
                </a:solidFill>
              </a:rPr>
              <a:t>;</a:t>
            </a:r>
            <a:endParaRPr lang="en-US" altLang="zh-CN" sz="1800" dirty="0">
              <a:solidFill>
                <a:srgbClr val="FF0000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35360" y="963364"/>
            <a:ext cx="6103398" cy="3683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/>
              <a:t>监控系统告警通知（邮件</a:t>
            </a:r>
            <a:r>
              <a:rPr lang="en-US" altLang="zh-CN" dirty="0"/>
              <a:t>+</a:t>
            </a:r>
            <a:r>
              <a:rPr lang="zh-CN" altLang="en-US" dirty="0"/>
              <a:t>微信）</a:t>
            </a:r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8467090" y="5080"/>
            <a:ext cx="3654425" cy="9632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b="1" dirty="0">
                <a:solidFill>
                  <a:schemeClr val="tx1"/>
                </a:solidFill>
                <a:sym typeface="+mn-ea"/>
              </a:rPr>
              <a:t>标准要求</a:t>
            </a:r>
            <a:endParaRPr lang="zh-CN" altLang="en-US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  <a:sym typeface="+mn-e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A918-C41D-471C-BAD6-2EC6BA05C9CF}" type="slidenum">
              <a:rPr lang="en-US" altLang="zh-CN" smtClean="0"/>
              <a:t>2</a:t>
            </a:fld>
            <a:endParaRPr lang="en-US" altLang="zh-CN"/>
          </a:p>
        </p:txBody>
      </p:sp>
      <p:graphicFrame>
        <p:nvGraphicFramePr>
          <p:cNvPr id="7" name="表格 7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482600" y="1412776"/>
          <a:ext cx="11014000" cy="28065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70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763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32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2285"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一级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二级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三级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04256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buNone/>
                      </a:pPr>
                      <a:r>
                        <a:rPr lang="zh-CN" alt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网络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None/>
                      </a:pPr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a)</a:t>
                      </a:r>
                      <a:r>
                        <a:rPr lang="zh-CN" alt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应实现办公网络覆盖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+mn-ea"/>
                        </a:rPr>
                        <a:t>a)</a:t>
                      </a:r>
                      <a:r>
                        <a:rPr lang="zh-CN" alt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+mn-ea"/>
                        </a:rPr>
                        <a:t>应实现工业控制网络和生产网络覆盖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 defTabSz="914400" rtl="0" eaLnBrk="1" latinLnBrk="0" hangingPunct="1">
                        <a:buNone/>
                      </a:pPr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None/>
                      </a:pPr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+mn-ea"/>
                        </a:rPr>
                        <a:t>a)</a:t>
                      </a:r>
                      <a:r>
                        <a:rPr lang="zh-CN" alt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+mn-ea"/>
                        </a:rPr>
                        <a:t>应建立工业控制网络、生产网络和办公网络的防护措施，包括不限于网络安全隔离、授权访问等手段；</a:t>
                      </a:r>
                      <a:endParaRPr lang="en-US" altLang="zh-CN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+mn-ea"/>
                      </a:endParaRPr>
                    </a:p>
                    <a:p>
                      <a:pPr marL="0" indent="0" algn="l" defTabSz="914400" rtl="0" eaLnBrk="1" latinLnBrk="0" hangingPunct="1">
                        <a:buNone/>
                      </a:pPr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b)</a:t>
                      </a:r>
                      <a:r>
                        <a:rPr lang="zh-CN" alt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网络应具有远程配置功能，应具备带宽、规模、关键节点的扩展和升级功能；</a:t>
                      </a:r>
                      <a:endParaRPr lang="en-US" altLang="zh-CN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 defTabSz="914400" rtl="0" eaLnBrk="1" latinLnBrk="0" hangingPunct="1">
                        <a:buNone/>
                      </a:pPr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c)</a:t>
                      </a:r>
                      <a:r>
                        <a:rPr lang="zh-CN" alt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网络应能够保障关键业务数据传输的完整性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8467090" y="5080"/>
            <a:ext cx="3654425" cy="9632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6301955"/>
            <a:ext cx="12192000" cy="556045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2606584" y="2274838"/>
            <a:ext cx="697883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4800" dirty="0">
                <a:latin typeface="黑体" panose="02010609060101010101" charset="-122"/>
                <a:ea typeface="黑体" panose="02010609060101010101" charset="-122"/>
              </a:rPr>
              <a:t>欢迎各位评估专家老师</a:t>
            </a:r>
            <a:endParaRPr lang="en-US" altLang="zh-CN" sz="4800" dirty="0">
              <a:latin typeface="黑体" panose="02010609060101010101" charset="-122"/>
              <a:ea typeface="黑体" panose="02010609060101010101" charset="-122"/>
            </a:endParaRPr>
          </a:p>
          <a:p>
            <a:pPr algn="ctr"/>
            <a:endParaRPr lang="zh-CN" altLang="en-US" sz="4800" dirty="0">
              <a:latin typeface="黑体" panose="02010609060101010101" charset="-122"/>
              <a:ea typeface="黑体" panose="02010609060101010101" charset="-122"/>
            </a:endParaRPr>
          </a:p>
          <a:p>
            <a:pPr algn="ctr"/>
            <a:r>
              <a:rPr lang="zh-CN" altLang="en-US" sz="4800" dirty="0">
                <a:latin typeface="黑体" panose="02010609060101010101" charset="-122"/>
                <a:ea typeface="黑体" panose="02010609060101010101" charset="-122"/>
              </a:rPr>
              <a:t>给出指导意见！</a:t>
            </a:r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8467090" y="5080"/>
            <a:ext cx="3654425" cy="9632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A918-C41D-471C-BAD6-2EC6BA05C9CF}" type="slidenum">
              <a:rPr lang="en-US" altLang="zh-CN" smtClean="0"/>
              <a:t>3</a:t>
            </a:fld>
            <a:endParaRPr lang="en-US" altLang="zh-CN"/>
          </a:p>
        </p:txBody>
      </p:sp>
      <p:sp>
        <p:nvSpPr>
          <p:cNvPr id="5" name="标题 1"/>
          <p:cNvSpPr txBox="1"/>
          <p:nvPr/>
        </p:nvSpPr>
        <p:spPr>
          <a:xfrm>
            <a:off x="1098699" y="219350"/>
            <a:ext cx="9144000" cy="68269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</a:p>
        </p:txBody>
      </p:sp>
      <p:sp>
        <p:nvSpPr>
          <p:cNvPr id="6" name="内容占位符 2"/>
          <p:cNvSpPr txBox="1"/>
          <p:nvPr/>
        </p:nvSpPr>
        <p:spPr>
          <a:xfrm>
            <a:off x="992372" y="1096758"/>
            <a:ext cx="10361428" cy="5259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defTabSz="866775">
              <a:lnSpc>
                <a:spcPct val="160000"/>
              </a:lnSpc>
              <a:spcBef>
                <a:spcPts val="950"/>
              </a:spcBef>
              <a:buFont typeface="+mj-lt"/>
              <a:buAutoNum type="arabicPeriod"/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网络拓扑图</a:t>
            </a:r>
            <a:endParaRPr lang="en-US" altLang="zh-CN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indent="-457200" defTabSz="866775">
              <a:lnSpc>
                <a:spcPct val="160000"/>
              </a:lnSpc>
              <a:spcBef>
                <a:spcPts val="950"/>
              </a:spcBef>
              <a:buFont typeface="+mj-lt"/>
              <a:buAutoNum type="arabicPeriod"/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网络设备、线路情况介绍</a:t>
            </a:r>
            <a:endParaRPr lang="en-US" altLang="zh-CN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indent="-457200" defTabSz="866775">
              <a:lnSpc>
                <a:spcPct val="160000"/>
              </a:lnSpc>
              <a:spcBef>
                <a:spcPts val="950"/>
              </a:spcBef>
              <a:buFont typeface="+mj-lt"/>
              <a:buAutoNum type="arabicPeriod"/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工控网、生产网网络安全隔离方法</a:t>
            </a:r>
            <a:endParaRPr lang="en-US" altLang="zh-CN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indent="-457200" defTabSz="866775">
              <a:lnSpc>
                <a:spcPct val="160000"/>
              </a:lnSpc>
              <a:spcBef>
                <a:spcPts val="950"/>
              </a:spcBef>
              <a:buFont typeface="+mj-lt"/>
              <a:buAutoNum type="arabicPeriod"/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网络设备远程配置方法</a:t>
            </a:r>
            <a:endParaRPr lang="en-US" altLang="zh-CN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indent="-457200" defTabSz="866775">
              <a:lnSpc>
                <a:spcPct val="160000"/>
              </a:lnSpc>
              <a:spcBef>
                <a:spcPts val="950"/>
              </a:spcBef>
              <a:buFont typeface="+mj-lt"/>
              <a:buAutoNum type="arabicPeriod"/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网络硬件的拓展升级能力</a:t>
            </a:r>
            <a:endParaRPr lang="en-US" altLang="zh-CN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indent="-457200" defTabSz="866775">
              <a:lnSpc>
                <a:spcPct val="160000"/>
              </a:lnSpc>
              <a:spcBef>
                <a:spcPts val="950"/>
              </a:spcBef>
              <a:buFont typeface="+mj-lt"/>
              <a:buAutoNum type="arabicPeriod"/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网络数据传输完整性保障方法</a:t>
            </a:r>
            <a:endParaRPr lang="en-US" altLang="zh-CN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>
            <p:custDataLst>
              <p:tags r:id="rId1"/>
            </p:custDataLst>
          </p:nvPr>
        </p:nvSpPr>
        <p:spPr>
          <a:xfrm>
            <a:off x="8467090" y="5080"/>
            <a:ext cx="3654425" cy="9632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A918-C41D-471C-BAD6-2EC6BA05C9CF}" type="slidenum">
              <a:rPr lang="en-US" altLang="zh-CN" smtClean="0"/>
              <a:t>4</a:t>
            </a:fld>
            <a:endParaRPr lang="en-US" altLang="zh-CN"/>
          </a:p>
        </p:txBody>
      </p:sp>
      <p:sp>
        <p:nvSpPr>
          <p:cNvPr id="6" name="标题 1"/>
          <p:cNvSpPr txBox="1"/>
          <p:nvPr/>
        </p:nvSpPr>
        <p:spPr>
          <a:xfrm>
            <a:off x="191344" y="566372"/>
            <a:ext cx="9144000" cy="7584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60000"/>
              </a:lnSpc>
            </a:pPr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网络拓扑图</a:t>
            </a:r>
            <a:endParaRPr lang="en-US" altLang="zh-CN" sz="3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91344" y="138133"/>
            <a:ext cx="60946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1A:</a:t>
            </a:r>
            <a:r>
              <a:rPr lang="zh-CN" altLang="en-US" sz="1800" dirty="0">
                <a:solidFill>
                  <a:srgbClr val="FF0000"/>
                </a:solidFill>
              </a:rPr>
              <a:t>应实现办公网络覆盖</a:t>
            </a:r>
            <a:r>
              <a:rPr lang="en-US" altLang="zh-CN" sz="1800" dirty="0">
                <a:solidFill>
                  <a:srgbClr val="FF0000"/>
                </a:solidFill>
              </a:rPr>
              <a:t>;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2A:</a:t>
            </a:r>
            <a:r>
              <a:rPr lang="zh-CN" altLang="en-US" dirty="0">
                <a:solidFill>
                  <a:srgbClr val="FF0000"/>
                </a:solidFill>
              </a:rPr>
              <a:t>应实现工业控制网络和生产网络覆盖</a:t>
            </a:r>
            <a:r>
              <a:rPr lang="en-US" altLang="zh-CN" dirty="0">
                <a:solidFill>
                  <a:srgbClr val="FF0000"/>
                </a:solidFill>
              </a:rPr>
              <a:t>;</a:t>
            </a:r>
            <a:endParaRPr lang="en-US" altLang="zh-CN" sz="1800" dirty="0">
              <a:solidFill>
                <a:srgbClr val="FF0000"/>
              </a:solidFill>
            </a:endParaRPr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8467090" y="5080"/>
            <a:ext cx="3654425" cy="9632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A918-C41D-471C-BAD6-2EC6BA05C9CF}" type="slidenum">
              <a:rPr lang="en-US" altLang="zh-CN" smtClean="0"/>
              <a:t>5</a:t>
            </a:fld>
            <a:endParaRPr lang="en-US" altLang="zh-CN"/>
          </a:p>
        </p:txBody>
      </p:sp>
      <p:sp>
        <p:nvSpPr>
          <p:cNvPr id="5" name="Title 1"/>
          <p:cNvSpPr txBox="1"/>
          <p:nvPr/>
        </p:nvSpPr>
        <p:spPr>
          <a:xfrm>
            <a:off x="216000" y="720000"/>
            <a:ext cx="9144000" cy="49772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公司网络情况描述</a:t>
            </a:r>
            <a:endParaRPr lang="en-US" sz="3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16000" y="1329794"/>
            <a:ext cx="11308773" cy="3606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sz="1750" dirty="0">
              <a:solidFill>
                <a:srgbClr val="FF0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91344" y="138133"/>
            <a:ext cx="60946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1A:</a:t>
            </a:r>
            <a:r>
              <a:rPr lang="zh-CN" altLang="en-US" sz="1800" dirty="0">
                <a:solidFill>
                  <a:srgbClr val="FF0000"/>
                </a:solidFill>
              </a:rPr>
              <a:t>应实现办公网络覆盖</a:t>
            </a:r>
            <a:r>
              <a:rPr lang="en-US" altLang="zh-CN" sz="1800" dirty="0">
                <a:solidFill>
                  <a:srgbClr val="FF0000"/>
                </a:solidFill>
              </a:rPr>
              <a:t>;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2A:</a:t>
            </a:r>
            <a:r>
              <a:rPr lang="zh-CN" altLang="en-US" dirty="0">
                <a:solidFill>
                  <a:srgbClr val="FF0000"/>
                </a:solidFill>
              </a:rPr>
              <a:t>应实现工业控制网络和生产网络覆盖</a:t>
            </a:r>
            <a:r>
              <a:rPr lang="en-US" altLang="zh-CN" dirty="0">
                <a:solidFill>
                  <a:srgbClr val="FF0000"/>
                </a:solidFill>
              </a:rPr>
              <a:t>;</a:t>
            </a:r>
            <a:endParaRPr lang="en-US" altLang="zh-CN" sz="1800" dirty="0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8467090" y="5080"/>
            <a:ext cx="3654425" cy="9632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A918-C41D-471C-BAD6-2EC6BA05C9CF}" type="slidenum">
              <a:rPr lang="en-US" altLang="zh-CN" smtClean="0"/>
              <a:t>6</a:t>
            </a:fld>
            <a:endParaRPr lang="en-US" altLang="zh-CN"/>
          </a:p>
        </p:txBody>
      </p:sp>
      <p:sp>
        <p:nvSpPr>
          <p:cNvPr id="5" name="Title 1"/>
          <p:cNvSpPr txBox="1"/>
          <p:nvPr/>
        </p:nvSpPr>
        <p:spPr>
          <a:xfrm>
            <a:off x="216000" y="720000"/>
            <a:ext cx="9144000" cy="49772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网络</a:t>
            </a:r>
            <a:r>
              <a:rPr lang="en-US" altLang="zh-CN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</a:t>
            </a:r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分配清单</a:t>
            </a:r>
            <a:endParaRPr lang="en-US" sz="3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91344" y="138133"/>
            <a:ext cx="60946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1A:</a:t>
            </a:r>
            <a:r>
              <a:rPr lang="zh-CN" altLang="en-US" sz="1800" dirty="0">
                <a:solidFill>
                  <a:srgbClr val="FF0000"/>
                </a:solidFill>
              </a:rPr>
              <a:t>应实现办公网络覆盖</a:t>
            </a:r>
            <a:r>
              <a:rPr lang="en-US" altLang="zh-CN" sz="1800" dirty="0">
                <a:solidFill>
                  <a:srgbClr val="FF0000"/>
                </a:solidFill>
              </a:rPr>
              <a:t>;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2A:</a:t>
            </a:r>
            <a:r>
              <a:rPr lang="zh-CN" altLang="en-US" dirty="0">
                <a:solidFill>
                  <a:srgbClr val="FF0000"/>
                </a:solidFill>
              </a:rPr>
              <a:t>应实现工业控制网络和生产网络覆盖</a:t>
            </a:r>
            <a:r>
              <a:rPr lang="en-US" altLang="zh-CN" dirty="0">
                <a:solidFill>
                  <a:srgbClr val="FF0000"/>
                </a:solidFill>
              </a:rPr>
              <a:t>;</a:t>
            </a:r>
            <a:endParaRPr lang="en-US" altLang="zh-CN" sz="1800" dirty="0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8467090" y="5080"/>
            <a:ext cx="3654425" cy="9632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A918-C41D-471C-BAD6-2EC6BA05C9CF}" type="slidenum">
              <a:rPr lang="en-US" altLang="zh-CN" smtClean="0"/>
              <a:t>7</a:t>
            </a:fld>
            <a:endParaRPr lang="en-US" altLang="zh-CN"/>
          </a:p>
        </p:txBody>
      </p:sp>
      <p:sp>
        <p:nvSpPr>
          <p:cNvPr id="3" name="Title 1"/>
          <p:cNvSpPr txBox="1"/>
          <p:nvPr/>
        </p:nvSpPr>
        <p:spPr>
          <a:xfrm>
            <a:off x="216000" y="720000"/>
            <a:ext cx="9144000" cy="56275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1"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核心网络设备清单</a:t>
            </a:r>
            <a:endParaRPr lang="en-US" sz="3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91344" y="138133"/>
            <a:ext cx="60946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1A:</a:t>
            </a:r>
            <a:r>
              <a:rPr lang="zh-CN" altLang="en-US" sz="1800" dirty="0">
                <a:solidFill>
                  <a:srgbClr val="FF0000"/>
                </a:solidFill>
              </a:rPr>
              <a:t>应实现办公网络覆盖</a:t>
            </a:r>
            <a:r>
              <a:rPr lang="en-US" altLang="zh-CN" sz="1800" dirty="0">
                <a:solidFill>
                  <a:srgbClr val="FF0000"/>
                </a:solidFill>
              </a:rPr>
              <a:t>;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2A:</a:t>
            </a:r>
            <a:r>
              <a:rPr lang="zh-CN" altLang="en-US" dirty="0">
                <a:solidFill>
                  <a:srgbClr val="FF0000"/>
                </a:solidFill>
              </a:rPr>
              <a:t>应实现工业控制网络和生产网络覆盖</a:t>
            </a:r>
            <a:r>
              <a:rPr lang="en-US" altLang="zh-CN" dirty="0">
                <a:solidFill>
                  <a:srgbClr val="FF0000"/>
                </a:solidFill>
              </a:rPr>
              <a:t>;</a:t>
            </a:r>
            <a:endParaRPr lang="en-US" altLang="zh-CN" sz="1800" dirty="0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8467090" y="5080"/>
            <a:ext cx="3654425" cy="9632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16000" y="720000"/>
            <a:ext cx="9144000" cy="620768"/>
          </a:xfrm>
        </p:spPr>
        <p:txBody>
          <a:bodyPr>
            <a:normAutofit/>
          </a:bodyPr>
          <a:lstStyle/>
          <a:p>
            <a:r>
              <a:rPr lang="zh-CN" altLang="en-US" sz="3200" dirty="0"/>
              <a:t>办公网、工控网、生产网网络安全隔离方法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16000" y="1628800"/>
            <a:ext cx="11379181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    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91344" y="138133"/>
            <a:ext cx="69127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3A:</a:t>
            </a:r>
            <a:r>
              <a:rPr lang="zh-CN" altLang="en-US" sz="1800" dirty="0">
                <a:solidFill>
                  <a:srgbClr val="FF0000"/>
                </a:solidFill>
              </a:rPr>
              <a:t>应建立工业控制网络、生产网络和办公网络的防护措施，包括不限于网络安全隔离、授权访问等手段；</a:t>
            </a:r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8467090" y="5080"/>
            <a:ext cx="3654425" cy="9632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"/>
          <p:cNvSpPr txBox="1"/>
          <p:nvPr/>
        </p:nvSpPr>
        <p:spPr>
          <a:xfrm>
            <a:off x="191344" y="1140957"/>
            <a:ext cx="8897279" cy="2584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1.</a:t>
            </a:r>
            <a:r>
              <a:rPr lang="zh-CN" altLang="en-US" dirty="0"/>
              <a:t>公司有</a:t>
            </a:r>
            <a:r>
              <a:rPr lang="en-US" altLang="zh-CN" dirty="0"/>
              <a:t>2</a:t>
            </a:r>
            <a:r>
              <a:rPr lang="zh-CN" altLang="en-US" dirty="0"/>
              <a:t>条专线，分别为中国电信</a:t>
            </a:r>
            <a:r>
              <a:rPr lang="en-US" altLang="zh-CN" dirty="0" err="1"/>
              <a:t>100M</a:t>
            </a:r>
            <a:r>
              <a:rPr lang="zh-CN" altLang="en-US" dirty="0"/>
              <a:t>，</a:t>
            </a:r>
            <a:r>
              <a:rPr lang="en-US" altLang="zh-CN" dirty="0"/>
              <a:t>2</a:t>
            </a:r>
            <a:r>
              <a:rPr lang="zh-CN" altLang="en-US" dirty="0"/>
              <a:t>个固定</a:t>
            </a:r>
            <a:r>
              <a:rPr lang="en-US" altLang="zh-CN" dirty="0"/>
              <a:t>IP</a:t>
            </a:r>
            <a:r>
              <a:rPr lang="zh-CN" altLang="en-US" dirty="0"/>
              <a:t>地址，中国联通</a:t>
            </a:r>
            <a:r>
              <a:rPr lang="en-US" altLang="zh-CN" dirty="0" err="1"/>
              <a:t>100M</a:t>
            </a:r>
            <a:r>
              <a:rPr lang="zh-CN" altLang="en-US" dirty="0"/>
              <a:t>，</a:t>
            </a:r>
            <a:r>
              <a:rPr lang="en-US" altLang="zh-CN" dirty="0"/>
              <a:t>4</a:t>
            </a:r>
            <a:r>
              <a:rPr lang="zh-CN" altLang="en-US" dirty="0"/>
              <a:t>个固定</a:t>
            </a:r>
            <a:r>
              <a:rPr lang="en-US" altLang="zh-CN" dirty="0"/>
              <a:t>IP</a:t>
            </a:r>
            <a:r>
              <a:rPr lang="zh-CN" altLang="en-US" dirty="0"/>
              <a:t>，合计带宽</a:t>
            </a:r>
            <a:r>
              <a:rPr lang="en-US" altLang="zh-CN" dirty="0" err="1"/>
              <a:t>200M</a:t>
            </a:r>
            <a:r>
              <a:rPr lang="zh-CN" altLang="en-US" dirty="0"/>
              <a:t>。</a:t>
            </a:r>
            <a:r>
              <a:rPr lang="en-US" altLang="zh-CN" dirty="0" err="1"/>
              <a:t>Eth2</a:t>
            </a:r>
            <a:r>
              <a:rPr lang="zh-CN" altLang="en-US" dirty="0"/>
              <a:t>为中国电信线路，</a:t>
            </a:r>
            <a:r>
              <a:rPr lang="en-US" altLang="zh-CN" dirty="0" err="1"/>
              <a:t>eth3</a:t>
            </a:r>
            <a:r>
              <a:rPr lang="zh-CN" altLang="en-US" dirty="0"/>
              <a:t>为中国联通线路。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3.</a:t>
            </a:r>
            <a:r>
              <a:rPr lang="zh-CN" altLang="en-US" dirty="0"/>
              <a:t>条宽带互为备份，任意一条线路故障，可以自动切换到另外一条宽带，有效冗余。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</p:txBody>
      </p:sp>
      <p:sp>
        <p:nvSpPr>
          <p:cNvPr id="5" name="Title 1"/>
          <p:cNvSpPr txBox="1"/>
          <p:nvPr/>
        </p:nvSpPr>
        <p:spPr>
          <a:xfrm>
            <a:off x="216000" y="720000"/>
            <a:ext cx="9144000" cy="49772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网络设备、线路情况介绍</a:t>
            </a:r>
            <a:endParaRPr lang="en-US" sz="3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>
            <p:custDataLst>
              <p:tags r:id="rId1"/>
            </p:custDataLst>
          </p:nvPr>
        </p:nvSpPr>
        <p:spPr>
          <a:xfrm>
            <a:off x="8467090" y="5080"/>
            <a:ext cx="3654425" cy="9632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NGRmYzU3M2FiZmQ5NGMzMzVkODc1MWExMWQ2ZWE4YWQ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ec09c180-4680-49ee-9456-ee6aa7d67611}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747</Words>
  <Application>Microsoft Macintosh PowerPoint</Application>
  <PresentationFormat>宽屏</PresentationFormat>
  <Paragraphs>104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8" baseType="lpstr">
      <vt:lpstr>黑体</vt:lpstr>
      <vt:lpstr>宋体</vt:lpstr>
      <vt:lpstr>微软雅黑</vt:lpstr>
      <vt:lpstr>PingFang SC Semibold</vt:lpstr>
      <vt:lpstr>Arial</vt:lpstr>
      <vt:lpstr>Calibri</vt:lpstr>
      <vt:lpstr>Calibri Light</vt:lpstr>
      <vt:lpstr>Office 主题</vt:lpstr>
      <vt:lpstr>PowerPoint 演示文稿</vt:lpstr>
      <vt:lpstr>标准要求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办公网、工控网、生产网网络安全隔离方法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Vivianlong</dc:creator>
  <cp:lastModifiedBy>心童 瞿</cp:lastModifiedBy>
  <cp:revision>76</cp:revision>
  <dcterms:created xsi:type="dcterms:W3CDTF">2023-02-09T06:34:00Z</dcterms:created>
  <dcterms:modified xsi:type="dcterms:W3CDTF">2023-10-25T08:25:30Z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2052-12.1.0.15712</vt:lpwstr>
  </property>
  <property fmtid="{D5CDD505-2E9C-101B-9397-08002B2CF9AE}" pid="3" name="ICV">
    <vt:lpwstr>713B49F611634B51A5BB6F4A1FCD53CD_12</vt:lpwstr>
  </property>
</Properties>
</file>